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3"/>
  </p:notesMasterIdLst>
  <p:handoutMasterIdLst>
    <p:handoutMasterId r:id="rId44"/>
  </p:handoutMasterIdLst>
  <p:sldIdLst>
    <p:sldId id="379" r:id="rId2"/>
    <p:sldId id="534" r:id="rId3"/>
    <p:sldId id="468" r:id="rId4"/>
    <p:sldId id="572" r:id="rId5"/>
    <p:sldId id="565" r:id="rId6"/>
    <p:sldId id="517" r:id="rId7"/>
    <p:sldId id="566" r:id="rId8"/>
    <p:sldId id="567" r:id="rId9"/>
    <p:sldId id="573" r:id="rId10"/>
    <p:sldId id="521" r:id="rId11"/>
    <p:sldId id="533" r:id="rId12"/>
    <p:sldId id="520" r:id="rId13"/>
    <p:sldId id="530" r:id="rId14"/>
    <p:sldId id="512" r:id="rId15"/>
    <p:sldId id="550" r:id="rId16"/>
    <p:sldId id="523" r:id="rId17"/>
    <p:sldId id="540" r:id="rId18"/>
    <p:sldId id="557" r:id="rId19"/>
    <p:sldId id="556" r:id="rId20"/>
    <p:sldId id="568" r:id="rId21"/>
    <p:sldId id="543" r:id="rId22"/>
    <p:sldId id="544" r:id="rId23"/>
    <p:sldId id="545" r:id="rId24"/>
    <p:sldId id="551" r:id="rId25"/>
    <p:sldId id="560" r:id="rId26"/>
    <p:sldId id="570" r:id="rId27"/>
    <p:sldId id="571" r:id="rId28"/>
    <p:sldId id="481" r:id="rId29"/>
    <p:sldId id="552" r:id="rId30"/>
    <p:sldId id="569" r:id="rId31"/>
    <p:sldId id="511" r:id="rId32"/>
    <p:sldId id="555" r:id="rId33"/>
    <p:sldId id="535" r:id="rId34"/>
    <p:sldId id="561" r:id="rId35"/>
    <p:sldId id="554" r:id="rId36"/>
    <p:sldId id="553" r:id="rId37"/>
    <p:sldId id="537" r:id="rId38"/>
    <p:sldId id="538" r:id="rId39"/>
    <p:sldId id="559" r:id="rId40"/>
    <p:sldId id="558" r:id="rId41"/>
    <p:sldId id="539" r:id="rId4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a Johnson" initials="AJ" lastIdx="79" clrIdx="0">
    <p:extLst>
      <p:ext uri="{19B8F6BF-5375-455C-9EA6-DF929625EA0E}">
        <p15:presenceInfo xmlns:p15="http://schemas.microsoft.com/office/powerpoint/2012/main" userId="Asa Johnson" providerId="None"/>
      </p:ext>
    </p:extLst>
  </p:cmAuthor>
  <p:cmAuthor id="2" name="Eagerton, Kari" initials="EK" lastIdx="9" clrIdx="1">
    <p:extLst>
      <p:ext uri="{19B8F6BF-5375-455C-9EA6-DF929625EA0E}">
        <p15:presenceInfo xmlns:p15="http://schemas.microsoft.com/office/powerpoint/2012/main" userId="S-1-5-21-3676313182-2055043702-2189418671-302302" providerId="AD"/>
      </p:ext>
    </p:extLst>
  </p:cmAuthor>
  <p:cmAuthor id="3" name="Kari Eagerton" initials="KE" lastIdx="8" clrIdx="2">
    <p:extLst>
      <p:ext uri="{19B8F6BF-5375-455C-9EA6-DF929625EA0E}">
        <p15:presenceInfo xmlns:p15="http://schemas.microsoft.com/office/powerpoint/2012/main" userId="Kari Eager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95B33"/>
    <a:srgbClr val="5F99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84767" autoAdjust="0"/>
  </p:normalViewPr>
  <p:slideViewPr>
    <p:cSldViewPr>
      <p:cViewPr varScale="1">
        <p:scale>
          <a:sx n="74" d="100"/>
          <a:sy n="74" d="100"/>
        </p:scale>
        <p:origin x="876" y="60"/>
      </p:cViewPr>
      <p:guideLst>
        <p:guide orient="horz" pos="1620"/>
        <p:guide pos="2880"/>
      </p:guideLst>
    </p:cSldViewPr>
  </p:slideViewPr>
  <p:outlineViewPr>
    <p:cViewPr>
      <p:scale>
        <a:sx n="33" d="100"/>
        <a:sy n="33" d="100"/>
      </p:scale>
      <p:origin x="0" y="-12726"/>
    </p:cViewPr>
  </p:outlineViewPr>
  <p:notesTextViewPr>
    <p:cViewPr>
      <p:scale>
        <a:sx n="3" d="2"/>
        <a:sy n="3" d="2"/>
      </p:scale>
      <p:origin x="0" y="0"/>
    </p:cViewPr>
  </p:notesTextViewPr>
  <p:sorterViewPr>
    <p:cViewPr>
      <p:scale>
        <a:sx n="100" d="100"/>
        <a:sy n="100" d="100"/>
      </p:scale>
      <p:origin x="0" y="-3384"/>
    </p:cViewPr>
  </p:sorterViewPr>
  <p:notesViewPr>
    <p:cSldViewPr>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1" tIns="45716" rIns="91431" bIns="45716" rtlCol="0"/>
          <a:lstStyle>
            <a:lvl1pPr algn="l">
              <a:defRPr sz="1200"/>
            </a:lvl1pPr>
          </a:lstStyle>
          <a:p>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31" tIns="45716" rIns="91431"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1" tIns="45716" rIns="91431" bIns="45716" rtlCol="0" anchor="b"/>
          <a:lstStyle>
            <a:lvl1pPr algn="r">
              <a:defRPr sz="1200"/>
            </a:lvl1pPr>
          </a:lstStyle>
          <a:p>
            <a:fld id="{595F5735-298D-4831-A572-FD0A4C6106AF}" type="slidenum">
              <a:rPr lang="en-US" smtClean="0"/>
              <a:t>‹#›</a:t>
            </a:fld>
            <a:endParaRPr lang="en-US" dirty="0"/>
          </a:p>
        </p:txBody>
      </p:sp>
    </p:spTree>
    <p:extLst>
      <p:ext uri="{BB962C8B-B14F-4D97-AF65-F5344CB8AC3E}">
        <p14:creationId xmlns:p14="http://schemas.microsoft.com/office/powerpoint/2010/main" val="3282112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9" tIns="46585" rIns="93169" bIns="46585" rtlCol="0"/>
          <a:lstStyle>
            <a:lvl1pPr algn="r">
              <a:defRPr sz="1200"/>
            </a:lvl1pPr>
          </a:lstStyle>
          <a:p>
            <a:fld id="{B7D6F1F8-DD19-408B-91B9-8BE1D6B3CB00}" type="datetimeFigureOut">
              <a:rPr lang="en-US" smtClean="0"/>
              <a:t>6/13/2023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9" tIns="46585" rIns="93169"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9" tIns="46585" rIns="93169"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9" tIns="46585" rIns="93169" bIns="46585" rtlCol="0" anchor="b"/>
          <a:lstStyle>
            <a:lvl1pPr algn="r">
              <a:defRPr sz="1200"/>
            </a:lvl1pPr>
          </a:lstStyle>
          <a:p>
            <a:fld id="{338EC0EA-1ABD-4730-B4B5-3CC7F2008312}" type="slidenum">
              <a:rPr lang="en-US" smtClean="0"/>
              <a:t>‹#›</a:t>
            </a:fld>
            <a:endParaRPr lang="en-US" dirty="0"/>
          </a:p>
        </p:txBody>
      </p:sp>
    </p:spTree>
    <p:extLst>
      <p:ext uri="{BB962C8B-B14F-4D97-AF65-F5344CB8AC3E}">
        <p14:creationId xmlns:p14="http://schemas.microsoft.com/office/powerpoint/2010/main" val="4261478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52E320-5768-4E38-9B52-E4E1D31041F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51846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Kari</a:t>
            </a:r>
          </a:p>
        </p:txBody>
      </p:sp>
      <p:sp>
        <p:nvSpPr>
          <p:cNvPr id="4" name="Slide Number Placeholder 3"/>
          <p:cNvSpPr>
            <a:spLocks noGrp="1"/>
          </p:cNvSpPr>
          <p:nvPr>
            <p:ph type="sldNum" sz="quarter" idx="10"/>
          </p:nvPr>
        </p:nvSpPr>
        <p:spPr/>
        <p:txBody>
          <a:bodyPr/>
          <a:lstStyle/>
          <a:p>
            <a:fld id="{338EC0EA-1ABD-4730-B4B5-3CC7F2008312}" type="slidenum">
              <a:rPr lang="en-US" smtClean="0"/>
              <a:t>11</a:t>
            </a:fld>
            <a:endParaRPr lang="en-US" dirty="0"/>
          </a:p>
        </p:txBody>
      </p:sp>
    </p:spTree>
    <p:extLst>
      <p:ext uri="{BB962C8B-B14F-4D97-AF65-F5344CB8AC3E}">
        <p14:creationId xmlns:p14="http://schemas.microsoft.com/office/powerpoint/2010/main" val="2450327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38EC0EA-1ABD-4730-B4B5-3CC7F2008312}" type="slidenum">
              <a:rPr lang="en-US" smtClean="0"/>
              <a:t>12</a:t>
            </a:fld>
            <a:endParaRPr lang="en-US" dirty="0"/>
          </a:p>
        </p:txBody>
      </p:sp>
    </p:spTree>
    <p:extLst>
      <p:ext uri="{BB962C8B-B14F-4D97-AF65-F5344CB8AC3E}">
        <p14:creationId xmlns:p14="http://schemas.microsoft.com/office/powerpoint/2010/main" val="415696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338EC0EA-1ABD-4730-B4B5-3CC7F2008312}" type="slidenum">
              <a:rPr lang="en-US" smtClean="0"/>
              <a:t>13</a:t>
            </a:fld>
            <a:endParaRPr lang="en-US" dirty="0"/>
          </a:p>
        </p:txBody>
      </p:sp>
    </p:spTree>
    <p:extLst>
      <p:ext uri="{BB962C8B-B14F-4D97-AF65-F5344CB8AC3E}">
        <p14:creationId xmlns:p14="http://schemas.microsoft.com/office/powerpoint/2010/main" val="2914864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38EC0EA-1ABD-4730-B4B5-3CC7F2008312}" type="slidenum">
              <a:rPr lang="en-US" smtClean="0"/>
              <a:t>14</a:t>
            </a:fld>
            <a:endParaRPr lang="en-US" dirty="0"/>
          </a:p>
        </p:txBody>
      </p:sp>
    </p:spTree>
    <p:extLst>
      <p:ext uri="{BB962C8B-B14F-4D97-AF65-F5344CB8AC3E}">
        <p14:creationId xmlns:p14="http://schemas.microsoft.com/office/powerpoint/2010/main" val="3850985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15</a:t>
            </a:fld>
            <a:endParaRPr lang="en-US" dirty="0"/>
          </a:p>
        </p:txBody>
      </p:sp>
    </p:spTree>
    <p:extLst>
      <p:ext uri="{BB962C8B-B14F-4D97-AF65-F5344CB8AC3E}">
        <p14:creationId xmlns:p14="http://schemas.microsoft.com/office/powerpoint/2010/main" val="363702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38EC0EA-1ABD-4730-B4B5-3CC7F2008312}" type="slidenum">
              <a:rPr lang="en-US" smtClean="0"/>
              <a:t>16</a:t>
            </a:fld>
            <a:endParaRPr lang="en-US" dirty="0"/>
          </a:p>
        </p:txBody>
      </p:sp>
    </p:spTree>
    <p:extLst>
      <p:ext uri="{BB962C8B-B14F-4D97-AF65-F5344CB8AC3E}">
        <p14:creationId xmlns:p14="http://schemas.microsoft.com/office/powerpoint/2010/main" val="1209719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17</a:t>
            </a:fld>
            <a:endParaRPr lang="en-US" dirty="0"/>
          </a:p>
        </p:txBody>
      </p:sp>
    </p:spTree>
    <p:extLst>
      <p:ext uri="{BB962C8B-B14F-4D97-AF65-F5344CB8AC3E}">
        <p14:creationId xmlns:p14="http://schemas.microsoft.com/office/powerpoint/2010/main" val="3607125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18</a:t>
            </a:fld>
            <a:endParaRPr lang="en-US" dirty="0"/>
          </a:p>
        </p:txBody>
      </p:sp>
    </p:spTree>
    <p:extLst>
      <p:ext uri="{BB962C8B-B14F-4D97-AF65-F5344CB8AC3E}">
        <p14:creationId xmlns:p14="http://schemas.microsoft.com/office/powerpoint/2010/main" val="1717931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19</a:t>
            </a:fld>
            <a:endParaRPr lang="en-US" dirty="0"/>
          </a:p>
        </p:txBody>
      </p:sp>
    </p:spTree>
    <p:extLst>
      <p:ext uri="{BB962C8B-B14F-4D97-AF65-F5344CB8AC3E}">
        <p14:creationId xmlns:p14="http://schemas.microsoft.com/office/powerpoint/2010/main" val="2729074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8EC0EA-1ABD-4730-B4B5-3CC7F2008312}" type="slidenum">
              <a:rPr lang="en-US" smtClean="0"/>
              <a:t>20</a:t>
            </a:fld>
            <a:endParaRPr lang="en-US" dirty="0"/>
          </a:p>
        </p:txBody>
      </p:sp>
    </p:spTree>
    <p:extLst>
      <p:ext uri="{BB962C8B-B14F-4D97-AF65-F5344CB8AC3E}">
        <p14:creationId xmlns:p14="http://schemas.microsoft.com/office/powerpoint/2010/main" val="208602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338EC0EA-1ABD-4730-B4B5-3CC7F2008312}" type="slidenum">
              <a:rPr lang="en-US" smtClean="0"/>
              <a:t>2</a:t>
            </a:fld>
            <a:endParaRPr lang="en-US" dirty="0"/>
          </a:p>
        </p:txBody>
      </p:sp>
    </p:spTree>
    <p:extLst>
      <p:ext uri="{BB962C8B-B14F-4D97-AF65-F5344CB8AC3E}">
        <p14:creationId xmlns:p14="http://schemas.microsoft.com/office/powerpoint/2010/main" val="1648963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21</a:t>
            </a:fld>
            <a:endParaRPr lang="en-US" dirty="0"/>
          </a:p>
        </p:txBody>
      </p:sp>
    </p:spTree>
    <p:extLst>
      <p:ext uri="{BB962C8B-B14F-4D97-AF65-F5344CB8AC3E}">
        <p14:creationId xmlns:p14="http://schemas.microsoft.com/office/powerpoint/2010/main" val="1376725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22</a:t>
            </a:fld>
            <a:endParaRPr lang="en-US" dirty="0"/>
          </a:p>
        </p:txBody>
      </p:sp>
    </p:spTree>
    <p:extLst>
      <p:ext uri="{BB962C8B-B14F-4D97-AF65-F5344CB8AC3E}">
        <p14:creationId xmlns:p14="http://schemas.microsoft.com/office/powerpoint/2010/main" val="2098579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23</a:t>
            </a:fld>
            <a:endParaRPr lang="en-US" dirty="0"/>
          </a:p>
        </p:txBody>
      </p:sp>
    </p:spTree>
    <p:extLst>
      <p:ext uri="{BB962C8B-B14F-4D97-AF65-F5344CB8AC3E}">
        <p14:creationId xmlns:p14="http://schemas.microsoft.com/office/powerpoint/2010/main" val="7933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38EC0EA-1ABD-4730-B4B5-3CC7F2008312}" type="slidenum">
              <a:rPr lang="en-US" smtClean="0"/>
              <a:t>24</a:t>
            </a:fld>
            <a:endParaRPr lang="en-US" dirty="0"/>
          </a:p>
        </p:txBody>
      </p:sp>
    </p:spTree>
    <p:extLst>
      <p:ext uri="{BB962C8B-B14F-4D97-AF65-F5344CB8AC3E}">
        <p14:creationId xmlns:p14="http://schemas.microsoft.com/office/powerpoint/2010/main" val="1058223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25</a:t>
            </a:fld>
            <a:endParaRPr lang="en-US" dirty="0"/>
          </a:p>
        </p:txBody>
      </p:sp>
    </p:spTree>
    <p:extLst>
      <p:ext uri="{BB962C8B-B14F-4D97-AF65-F5344CB8AC3E}">
        <p14:creationId xmlns:p14="http://schemas.microsoft.com/office/powerpoint/2010/main" val="466787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26</a:t>
            </a:fld>
            <a:endParaRPr lang="en-US"/>
          </a:p>
        </p:txBody>
      </p:sp>
    </p:spTree>
    <p:extLst>
      <p:ext uri="{BB962C8B-B14F-4D97-AF65-F5344CB8AC3E}">
        <p14:creationId xmlns:p14="http://schemas.microsoft.com/office/powerpoint/2010/main" val="3355450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27</a:t>
            </a:fld>
            <a:endParaRPr lang="en-US"/>
          </a:p>
        </p:txBody>
      </p:sp>
    </p:spTree>
    <p:extLst>
      <p:ext uri="{BB962C8B-B14F-4D97-AF65-F5344CB8AC3E}">
        <p14:creationId xmlns:p14="http://schemas.microsoft.com/office/powerpoint/2010/main" val="2517709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28</a:t>
            </a:fld>
            <a:endParaRPr lang="en-US" dirty="0"/>
          </a:p>
        </p:txBody>
      </p:sp>
    </p:spTree>
    <p:extLst>
      <p:ext uri="{BB962C8B-B14F-4D97-AF65-F5344CB8AC3E}">
        <p14:creationId xmlns:p14="http://schemas.microsoft.com/office/powerpoint/2010/main" val="1325739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38EC0EA-1ABD-4730-B4B5-3CC7F2008312}" type="slidenum">
              <a:rPr lang="en-US" smtClean="0"/>
              <a:t>29</a:t>
            </a:fld>
            <a:endParaRPr lang="en-US" dirty="0"/>
          </a:p>
        </p:txBody>
      </p:sp>
    </p:spTree>
    <p:extLst>
      <p:ext uri="{BB962C8B-B14F-4D97-AF65-F5344CB8AC3E}">
        <p14:creationId xmlns:p14="http://schemas.microsoft.com/office/powerpoint/2010/main" val="2963404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30</a:t>
            </a:fld>
            <a:endParaRPr lang="en-US"/>
          </a:p>
        </p:txBody>
      </p:sp>
    </p:spTree>
    <p:extLst>
      <p:ext uri="{BB962C8B-B14F-4D97-AF65-F5344CB8AC3E}">
        <p14:creationId xmlns:p14="http://schemas.microsoft.com/office/powerpoint/2010/main" val="115465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lnSpc>
                <a:spcPct val="90000"/>
              </a:lnSpc>
            </a:pPr>
            <a:endParaRPr lang="en-US" altLang="en-US" sz="1800" dirty="0"/>
          </a:p>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3</a:t>
            </a:fld>
            <a:endParaRPr lang="en-US" dirty="0"/>
          </a:p>
        </p:txBody>
      </p:sp>
    </p:spTree>
    <p:extLst>
      <p:ext uri="{BB962C8B-B14F-4D97-AF65-F5344CB8AC3E}">
        <p14:creationId xmlns:p14="http://schemas.microsoft.com/office/powerpoint/2010/main" val="2524607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31</a:t>
            </a:fld>
            <a:endParaRPr lang="en-US" dirty="0"/>
          </a:p>
        </p:txBody>
      </p:sp>
    </p:spTree>
    <p:extLst>
      <p:ext uri="{BB962C8B-B14F-4D97-AF65-F5344CB8AC3E}">
        <p14:creationId xmlns:p14="http://schemas.microsoft.com/office/powerpoint/2010/main" val="2424766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32</a:t>
            </a:fld>
            <a:endParaRPr lang="en-US" dirty="0"/>
          </a:p>
        </p:txBody>
      </p:sp>
    </p:spTree>
    <p:extLst>
      <p:ext uri="{BB962C8B-B14F-4D97-AF65-F5344CB8AC3E}">
        <p14:creationId xmlns:p14="http://schemas.microsoft.com/office/powerpoint/2010/main" val="2540706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33</a:t>
            </a:fld>
            <a:endParaRPr lang="en-US" dirty="0"/>
          </a:p>
        </p:txBody>
      </p:sp>
    </p:spTree>
    <p:extLst>
      <p:ext uri="{BB962C8B-B14F-4D97-AF65-F5344CB8AC3E}">
        <p14:creationId xmlns:p14="http://schemas.microsoft.com/office/powerpoint/2010/main" val="1620087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34</a:t>
            </a:fld>
            <a:endParaRPr lang="en-US" dirty="0"/>
          </a:p>
        </p:txBody>
      </p:sp>
    </p:spTree>
    <p:extLst>
      <p:ext uri="{BB962C8B-B14F-4D97-AF65-F5344CB8AC3E}">
        <p14:creationId xmlns:p14="http://schemas.microsoft.com/office/powerpoint/2010/main" val="406334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35</a:t>
            </a:fld>
            <a:endParaRPr lang="en-US" dirty="0"/>
          </a:p>
        </p:txBody>
      </p:sp>
    </p:spTree>
    <p:extLst>
      <p:ext uri="{BB962C8B-B14F-4D97-AF65-F5344CB8AC3E}">
        <p14:creationId xmlns:p14="http://schemas.microsoft.com/office/powerpoint/2010/main" val="2803599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36</a:t>
            </a:fld>
            <a:endParaRPr lang="en-US" dirty="0"/>
          </a:p>
        </p:txBody>
      </p:sp>
    </p:spTree>
    <p:extLst>
      <p:ext uri="{BB962C8B-B14F-4D97-AF65-F5344CB8AC3E}">
        <p14:creationId xmlns:p14="http://schemas.microsoft.com/office/powerpoint/2010/main" val="2652319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37</a:t>
            </a:fld>
            <a:endParaRPr lang="en-US" dirty="0"/>
          </a:p>
        </p:txBody>
      </p:sp>
    </p:spTree>
    <p:extLst>
      <p:ext uri="{BB962C8B-B14F-4D97-AF65-F5344CB8AC3E}">
        <p14:creationId xmlns:p14="http://schemas.microsoft.com/office/powerpoint/2010/main" val="3757332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38</a:t>
            </a:fld>
            <a:endParaRPr lang="en-US" dirty="0"/>
          </a:p>
        </p:txBody>
      </p:sp>
    </p:spTree>
    <p:extLst>
      <p:ext uri="{BB962C8B-B14F-4D97-AF65-F5344CB8AC3E}">
        <p14:creationId xmlns:p14="http://schemas.microsoft.com/office/powerpoint/2010/main" val="3177188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39</a:t>
            </a:fld>
            <a:endParaRPr lang="en-US" dirty="0"/>
          </a:p>
        </p:txBody>
      </p:sp>
    </p:spTree>
    <p:extLst>
      <p:ext uri="{BB962C8B-B14F-4D97-AF65-F5344CB8AC3E}">
        <p14:creationId xmlns:p14="http://schemas.microsoft.com/office/powerpoint/2010/main" val="3236709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40</a:t>
            </a:fld>
            <a:endParaRPr lang="en-US" dirty="0"/>
          </a:p>
        </p:txBody>
      </p:sp>
    </p:spTree>
    <p:extLst>
      <p:ext uri="{BB962C8B-B14F-4D97-AF65-F5344CB8AC3E}">
        <p14:creationId xmlns:p14="http://schemas.microsoft.com/office/powerpoint/2010/main" val="76106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400" baseline="0"/>
          </a:p>
        </p:txBody>
      </p:sp>
      <p:sp>
        <p:nvSpPr>
          <p:cNvPr id="4" name="Slide Number Placeholder 3"/>
          <p:cNvSpPr>
            <a:spLocks noGrp="1"/>
          </p:cNvSpPr>
          <p:nvPr>
            <p:ph type="sldNum" sz="quarter" idx="10"/>
          </p:nvPr>
        </p:nvSpPr>
        <p:spPr/>
        <p:txBody>
          <a:bodyPr/>
          <a:lstStyle/>
          <a:p>
            <a:fld id="{338EC0EA-1ABD-4730-B4B5-3CC7F2008312}" type="slidenum">
              <a:rPr lang="en-US" smtClean="0"/>
              <a:t>4</a:t>
            </a:fld>
            <a:endParaRPr lang="en-US"/>
          </a:p>
        </p:txBody>
      </p:sp>
    </p:spTree>
    <p:extLst>
      <p:ext uri="{BB962C8B-B14F-4D97-AF65-F5344CB8AC3E}">
        <p14:creationId xmlns:p14="http://schemas.microsoft.com/office/powerpoint/2010/main" val="1363751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41</a:t>
            </a:fld>
            <a:endParaRPr lang="en-US" dirty="0"/>
          </a:p>
        </p:txBody>
      </p:sp>
    </p:spTree>
    <p:extLst>
      <p:ext uri="{BB962C8B-B14F-4D97-AF65-F5344CB8AC3E}">
        <p14:creationId xmlns:p14="http://schemas.microsoft.com/office/powerpoint/2010/main" val="280707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a:p>
        </p:txBody>
      </p:sp>
      <p:sp>
        <p:nvSpPr>
          <p:cNvPr id="4" name="Slide Number Placeholder 3"/>
          <p:cNvSpPr>
            <a:spLocks noGrp="1"/>
          </p:cNvSpPr>
          <p:nvPr>
            <p:ph type="sldNum" sz="quarter" idx="10"/>
          </p:nvPr>
        </p:nvSpPr>
        <p:spPr/>
        <p:txBody>
          <a:bodyPr/>
          <a:lstStyle/>
          <a:p>
            <a:fld id="{338EC0EA-1ABD-4730-B4B5-3CC7F2008312}" type="slidenum">
              <a:rPr lang="en-US" smtClean="0"/>
              <a:t>5</a:t>
            </a:fld>
            <a:endParaRPr lang="en-US" dirty="0"/>
          </a:p>
        </p:txBody>
      </p:sp>
    </p:spTree>
    <p:extLst>
      <p:ext uri="{BB962C8B-B14F-4D97-AF65-F5344CB8AC3E}">
        <p14:creationId xmlns:p14="http://schemas.microsoft.com/office/powerpoint/2010/main" val="92317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6</a:t>
            </a:fld>
            <a:endParaRPr lang="en-US" dirty="0"/>
          </a:p>
        </p:txBody>
      </p:sp>
    </p:spTree>
    <p:extLst>
      <p:ext uri="{BB962C8B-B14F-4D97-AF65-F5344CB8AC3E}">
        <p14:creationId xmlns:p14="http://schemas.microsoft.com/office/powerpoint/2010/main" val="333809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7</a:t>
            </a:fld>
            <a:endParaRPr lang="en-US" dirty="0"/>
          </a:p>
        </p:txBody>
      </p:sp>
    </p:spTree>
    <p:extLst>
      <p:ext uri="{BB962C8B-B14F-4D97-AF65-F5344CB8AC3E}">
        <p14:creationId xmlns:p14="http://schemas.microsoft.com/office/powerpoint/2010/main" val="2903287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8</a:t>
            </a:fld>
            <a:endParaRPr lang="en-US" dirty="0"/>
          </a:p>
        </p:txBody>
      </p:sp>
    </p:spTree>
    <p:extLst>
      <p:ext uri="{BB962C8B-B14F-4D97-AF65-F5344CB8AC3E}">
        <p14:creationId xmlns:p14="http://schemas.microsoft.com/office/powerpoint/2010/main" val="870397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EC0EA-1ABD-4730-B4B5-3CC7F2008312}" type="slidenum">
              <a:rPr lang="en-US" smtClean="0"/>
              <a:t>10</a:t>
            </a:fld>
            <a:endParaRPr lang="en-US" dirty="0"/>
          </a:p>
        </p:txBody>
      </p:sp>
    </p:spTree>
    <p:extLst>
      <p:ext uri="{BB962C8B-B14F-4D97-AF65-F5344CB8AC3E}">
        <p14:creationId xmlns:p14="http://schemas.microsoft.com/office/powerpoint/2010/main" val="4018723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654868" y="109890"/>
            <a:ext cx="4376261" cy="4356982"/>
          </a:xfrm>
          <a:prstGeom prst="rect">
            <a:avLst/>
          </a:prstGeom>
        </p:spPr>
      </p:pic>
      <p:sp>
        <p:nvSpPr>
          <p:cNvPr id="2" name="Title 1"/>
          <p:cNvSpPr>
            <a:spLocks noGrp="1"/>
          </p:cNvSpPr>
          <p:nvPr>
            <p:ph type="ctrTitle"/>
          </p:nvPr>
        </p:nvSpPr>
        <p:spPr>
          <a:xfrm>
            <a:off x="1143000" y="841772"/>
            <a:ext cx="6858000" cy="1790700"/>
          </a:xfrm>
        </p:spPr>
        <p:txBody>
          <a:bodyPr anchor="b"/>
          <a:lstStyle>
            <a:lvl1pPr algn="l">
              <a:defRPr sz="4500"/>
            </a:lvl1pPr>
          </a:lstStyle>
          <a:p>
            <a:r>
              <a:rPr lang="en-US"/>
              <a:t>Click to edit Master title style</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“Presented by:” and “Date:” here</a:t>
            </a:r>
          </a:p>
        </p:txBody>
      </p:sp>
      <p:sp>
        <p:nvSpPr>
          <p:cNvPr id="4" name="Date Placeholder 3"/>
          <p:cNvSpPr>
            <a:spLocks noGrp="1"/>
          </p:cNvSpPr>
          <p:nvPr>
            <p:ph type="dt" sz="half" idx="10"/>
          </p:nvPr>
        </p:nvSpPr>
        <p:spPr/>
        <p:txBody>
          <a:bodyPr/>
          <a:lstStyle/>
          <a:p>
            <a:fld id="{934ACAA4-6CE1-49F4-AC89-E8BE929B2ACD}" type="datetimeFigureOut">
              <a:rPr lang="en-US" smtClean="0"/>
              <a:t>6/13/2023</a:t>
            </a:fld>
            <a:endParaRPr lang="en-US"/>
          </a:p>
        </p:txBody>
      </p:sp>
      <p:sp>
        <p:nvSpPr>
          <p:cNvPr id="5" name="Footer Placeholder 4"/>
          <p:cNvSpPr>
            <a:spLocks noGrp="1"/>
          </p:cNvSpPr>
          <p:nvPr>
            <p:ph type="ftr" sz="quarter" idx="11"/>
          </p:nvPr>
        </p:nvSpPr>
        <p:spPr/>
        <p:txBody>
          <a:bodyPr/>
          <a:lstStyle/>
          <a:p>
            <a:r>
              <a:rPr lang="en-US">
                <a:solidFill>
                  <a:prstClr val="black"/>
                </a:solidFill>
              </a:rPr>
              <a:t>University of North Texas System Board of Regents  May 16, 2013 </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7565575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ACAA4-6CE1-49F4-AC89-E8BE929B2ACD}" type="datetimeFigureOut">
              <a:rPr lang="en-US" smtClean="0"/>
              <a:t>6/13/2023</a:t>
            </a:fld>
            <a:endParaRPr lang="en-US"/>
          </a:p>
        </p:txBody>
      </p:sp>
      <p:sp>
        <p:nvSpPr>
          <p:cNvPr id="5" name="Footer Placeholder 4"/>
          <p:cNvSpPr>
            <a:spLocks noGrp="1"/>
          </p:cNvSpPr>
          <p:nvPr>
            <p:ph type="ftr" sz="quarter" idx="11"/>
          </p:nvPr>
        </p:nvSpPr>
        <p:spPr/>
        <p:txBody>
          <a:bodyPr/>
          <a:lstStyle/>
          <a:p>
            <a:r>
              <a:rPr lang="en-US">
                <a:solidFill>
                  <a:prstClr val="black"/>
                </a:solidFill>
              </a:rPr>
              <a:t>University of North Texas System Board of Regents  May 16, 2013 </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745633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ACAA4-6CE1-49F4-AC89-E8BE929B2ACD}" type="datetimeFigureOut">
              <a:rPr lang="en-US" smtClean="0"/>
              <a:t>6/13/2023</a:t>
            </a:fld>
            <a:endParaRPr lang="en-US"/>
          </a:p>
        </p:txBody>
      </p:sp>
      <p:sp>
        <p:nvSpPr>
          <p:cNvPr id="5" name="Footer Placeholder 4"/>
          <p:cNvSpPr>
            <a:spLocks noGrp="1"/>
          </p:cNvSpPr>
          <p:nvPr>
            <p:ph type="ftr" sz="quarter" idx="11"/>
          </p:nvPr>
        </p:nvSpPr>
        <p:spPr/>
        <p:txBody>
          <a:bodyPr/>
          <a:lstStyle/>
          <a:p>
            <a:r>
              <a:rPr lang="en-US">
                <a:solidFill>
                  <a:prstClr val="black"/>
                </a:solidFill>
              </a:rPr>
              <a:t>University of North Texas System Board of Regents  May 16, 2013 </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28529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14450"/>
            <a:ext cx="7772400" cy="857250"/>
          </a:xfrm>
          <a:prstGeom prst="rect">
            <a:avLst/>
          </a:prstGeom>
        </p:spPr>
        <p:txBody>
          <a:bodyPr/>
          <a:lstStyle>
            <a:lvl1pPr>
              <a:defRPr>
                <a:latin typeface="Arial" pitchFamily="34" charset="0"/>
                <a:cs typeface="Arial" pitchFamily="34" charset="0"/>
              </a:defRPr>
            </a:lvl1pPr>
          </a:lstStyle>
          <a:p>
            <a:r>
              <a:rPr lang="en-US" dirty="0"/>
              <a:t>Presentation Title</a:t>
            </a:r>
          </a:p>
        </p:txBody>
      </p:sp>
      <p:sp>
        <p:nvSpPr>
          <p:cNvPr id="6" name="Slide Number Placeholder 5"/>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
        <p:nvSpPr>
          <p:cNvPr id="8" name="Text Placeholder 7"/>
          <p:cNvSpPr>
            <a:spLocks noGrp="1"/>
          </p:cNvSpPr>
          <p:nvPr>
            <p:ph type="body" sz="quarter" idx="13" hasCustomPrompt="1"/>
          </p:nvPr>
        </p:nvSpPr>
        <p:spPr>
          <a:xfrm>
            <a:off x="685800" y="2171700"/>
            <a:ext cx="7772400" cy="457200"/>
          </a:xfrm>
        </p:spPr>
        <p:txBody>
          <a:bodyPr/>
          <a:lstStyle>
            <a:lvl1pPr marL="0" indent="0" algn="ctr">
              <a:buNone/>
              <a:defRPr>
                <a:latin typeface="Arial" pitchFamily="34" charset="0"/>
                <a:cs typeface="Arial" pitchFamily="34" charset="0"/>
              </a:defRPr>
            </a:lvl1pPr>
          </a:lstStyle>
          <a:p>
            <a:pPr lvl="0"/>
            <a:r>
              <a:rPr lang="en-US" dirty="0"/>
              <a:t>Presented At</a:t>
            </a:r>
          </a:p>
        </p:txBody>
      </p:sp>
      <p:sp>
        <p:nvSpPr>
          <p:cNvPr id="10" name="Text Placeholder 9"/>
          <p:cNvSpPr>
            <a:spLocks noGrp="1"/>
          </p:cNvSpPr>
          <p:nvPr>
            <p:ph type="body" sz="quarter" idx="14" hasCustomPrompt="1"/>
          </p:nvPr>
        </p:nvSpPr>
        <p:spPr>
          <a:xfrm>
            <a:off x="685800" y="3314700"/>
            <a:ext cx="7772400" cy="342900"/>
          </a:xfrm>
        </p:spPr>
        <p:txBody>
          <a:bodyPr>
            <a:normAutofit/>
          </a:bodyPr>
          <a:lstStyle>
            <a:lvl1pPr marL="0" indent="0" algn="ctr">
              <a:buNone/>
              <a:defRPr sz="2400">
                <a:latin typeface="Arial" pitchFamily="34" charset="0"/>
                <a:cs typeface="Arial" pitchFamily="34" charset="0"/>
              </a:defRPr>
            </a:lvl1pPr>
          </a:lstStyle>
          <a:p>
            <a:pPr lvl="0"/>
            <a:r>
              <a:rPr lang="en-US" dirty="0"/>
              <a:t>Name of the Presenter</a:t>
            </a:r>
          </a:p>
        </p:txBody>
      </p:sp>
      <p:sp>
        <p:nvSpPr>
          <p:cNvPr id="11" name="Text Placeholder 9"/>
          <p:cNvSpPr>
            <a:spLocks noGrp="1"/>
          </p:cNvSpPr>
          <p:nvPr>
            <p:ph type="body" sz="quarter" idx="15" hasCustomPrompt="1"/>
          </p:nvPr>
        </p:nvSpPr>
        <p:spPr>
          <a:xfrm>
            <a:off x="685800" y="2971800"/>
            <a:ext cx="7772400" cy="342900"/>
          </a:xfrm>
        </p:spPr>
        <p:txBody>
          <a:bodyPr>
            <a:normAutofit/>
          </a:bodyPr>
          <a:lstStyle>
            <a:lvl1pPr marL="0" indent="0" algn="ctr">
              <a:buNone/>
              <a:defRPr sz="2000" i="1">
                <a:latin typeface="Arial" pitchFamily="34" charset="0"/>
                <a:cs typeface="Arial" pitchFamily="34" charset="0"/>
              </a:defRPr>
            </a:lvl1pPr>
          </a:lstStyle>
          <a:p>
            <a:pPr lvl="0"/>
            <a:r>
              <a:rPr lang="en-US" dirty="0"/>
              <a:t>Presented By</a:t>
            </a:r>
          </a:p>
        </p:txBody>
      </p:sp>
      <p:sp>
        <p:nvSpPr>
          <p:cNvPr id="9" name="Text Placeholder 8"/>
          <p:cNvSpPr>
            <a:spLocks noGrp="1"/>
          </p:cNvSpPr>
          <p:nvPr>
            <p:ph type="body" sz="quarter" idx="16" hasCustomPrompt="1"/>
          </p:nvPr>
        </p:nvSpPr>
        <p:spPr>
          <a:xfrm>
            <a:off x="685800" y="3657600"/>
            <a:ext cx="7772400" cy="285750"/>
          </a:xfrm>
        </p:spPr>
        <p:txBody>
          <a:bodyPr anchor="ctr">
            <a:normAutofit/>
          </a:bodyPr>
          <a:lstStyle>
            <a:lvl1pPr algn="ctr">
              <a:defRPr sz="2400">
                <a:latin typeface="Arial" pitchFamily="34" charset="0"/>
                <a:cs typeface="Arial" pitchFamily="34" charset="0"/>
              </a:defRPr>
            </a:lvl1pPr>
          </a:lstStyle>
          <a:p>
            <a:pPr lvl="0"/>
            <a:r>
              <a:rPr lang="en-US" dirty="0"/>
              <a:t>Presenter’s Title</a:t>
            </a:r>
          </a:p>
        </p:txBody>
      </p:sp>
      <p:sp>
        <p:nvSpPr>
          <p:cNvPr id="13" name="Text Placeholder 12"/>
          <p:cNvSpPr>
            <a:spLocks noGrp="1"/>
          </p:cNvSpPr>
          <p:nvPr>
            <p:ph type="body" sz="quarter" idx="17" hasCustomPrompt="1"/>
          </p:nvPr>
        </p:nvSpPr>
        <p:spPr>
          <a:xfrm>
            <a:off x="685800" y="3943350"/>
            <a:ext cx="7772400" cy="285750"/>
          </a:xfrm>
        </p:spPr>
        <p:txBody>
          <a:bodyPr anchor="ctr">
            <a:noAutofit/>
          </a:bodyPr>
          <a:lstStyle>
            <a:lvl1pPr algn="ctr">
              <a:defRPr sz="2400">
                <a:latin typeface="Arial" pitchFamily="34" charset="0"/>
                <a:cs typeface="Arial" pitchFamily="34" charset="0"/>
              </a:defRPr>
            </a:lvl1pPr>
          </a:lstStyle>
          <a:p>
            <a:pPr lvl="0"/>
            <a:r>
              <a:rPr lang="en-US" dirty="0"/>
              <a:t>Name of the Institution</a:t>
            </a:r>
          </a:p>
        </p:txBody>
      </p:sp>
      <p:sp>
        <p:nvSpPr>
          <p:cNvPr id="12" name="Footer Placeholder 4"/>
          <p:cNvSpPr>
            <a:spLocks noGrp="1"/>
          </p:cNvSpPr>
          <p:nvPr>
            <p:ph type="ftr" sz="quarter" idx="11"/>
          </p:nvPr>
        </p:nvSpPr>
        <p:spPr>
          <a:xfrm>
            <a:off x="0" y="4857754"/>
            <a:ext cx="6096000" cy="285749"/>
          </a:xfrm>
          <a:prstGeom prst="rect">
            <a:avLst/>
          </a:prstGeom>
        </p:spPr>
        <p:txBody>
          <a:bodyPr/>
          <a:lstStyle>
            <a:lvl1pPr>
              <a:defRPr sz="1050">
                <a:latin typeface="Arial" pitchFamily="34" charset="0"/>
                <a:cs typeface="Arial" pitchFamily="34" charset="0"/>
              </a:defRPr>
            </a:lvl1pPr>
          </a:lstStyle>
          <a:p>
            <a:r>
              <a:rPr lang="en-US" dirty="0">
                <a:solidFill>
                  <a:prstClr val="black"/>
                </a:solidFill>
              </a:rPr>
              <a:t>University of North Texas System Board of Regents  May 16, 2013 </a:t>
            </a:r>
          </a:p>
        </p:txBody>
      </p:sp>
    </p:spTree>
    <p:extLst>
      <p:ext uri="{BB962C8B-B14F-4D97-AF65-F5344CB8AC3E}">
        <p14:creationId xmlns:p14="http://schemas.microsoft.com/office/powerpoint/2010/main" val="2390144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93"/>
            <a:ext cx="8229600" cy="538609"/>
          </a:xfrm>
          <a:prstGeom prst="rect">
            <a:avLst/>
          </a:prstGeom>
        </p:spPr>
        <p:txBody>
          <a:bodyPr anchor="b">
            <a:spAutoFit/>
          </a:bodyPr>
          <a:lstStyle>
            <a:lvl1pPr algn="l">
              <a:defRPr sz="2900">
                <a:latin typeface="Arial" pitchFamily="34" charset="0"/>
                <a:cs typeface="Arial"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
        <p:nvSpPr>
          <p:cNvPr id="10" name="Content Placeholder 9"/>
          <p:cNvSpPr>
            <a:spLocks noGrp="1"/>
          </p:cNvSpPr>
          <p:nvPr>
            <p:ph sz="quarter" idx="14"/>
          </p:nvPr>
        </p:nvSpPr>
        <p:spPr>
          <a:xfrm>
            <a:off x="457200" y="1200150"/>
            <a:ext cx="8229600" cy="3543300"/>
          </a:xfrm>
        </p:spPr>
        <p:txBody>
          <a:bodyPr/>
          <a:lstStyle>
            <a:lvl1pPr marL="457200" indent="-457200">
              <a:spcBef>
                <a:spcPts val="600"/>
              </a:spcBef>
              <a:spcAft>
                <a:spcPts val="1200"/>
              </a:spcAft>
              <a:buFont typeface="Arial" pitchFamily="34" charset="0"/>
              <a:buChar char="•"/>
              <a:defRPr sz="2400">
                <a:latin typeface="Arial" pitchFamily="34" charset="0"/>
                <a:cs typeface="Arial" pitchFamily="34" charset="0"/>
              </a:defRPr>
            </a:lvl1pPr>
            <a:lvl2pPr marL="742950" indent="-285750">
              <a:spcBef>
                <a:spcPts val="600"/>
              </a:spcBef>
              <a:spcAft>
                <a:spcPts val="1200"/>
              </a:spcAft>
              <a:buFont typeface="Wingdings" pitchFamily="2" charset="2"/>
              <a:buChar char="Ø"/>
              <a:defRPr sz="2000">
                <a:latin typeface="Arial" pitchFamily="34" charset="0"/>
                <a:cs typeface="Arial" pitchFamily="34" charset="0"/>
              </a:defRPr>
            </a:lvl2pPr>
            <a:lvl3pPr marL="1143000" indent="-228600">
              <a:spcBef>
                <a:spcPts val="600"/>
              </a:spcBef>
              <a:spcAft>
                <a:spcPts val="1200"/>
              </a:spcAft>
              <a:buFont typeface="Calibri" pitchFamily="34" charset="0"/>
              <a:buChar char="—"/>
              <a:defRPr sz="2000">
                <a:latin typeface="Arial" pitchFamily="34" charset="0"/>
                <a:cs typeface="Arial" pitchFamily="34" charset="0"/>
              </a:defRPr>
            </a:lvl3pPr>
            <a:lvl4pPr>
              <a:defRPr sz="2000"/>
            </a:lvl4pPr>
            <a:lvl5pPr>
              <a:defRPr sz="2000"/>
            </a:lvl5pPr>
          </a:lstStyle>
          <a:p>
            <a:pPr lvl="0"/>
            <a:r>
              <a:rPr lang="en-US" dirty="0"/>
              <a:t>Click to edit Master text styles</a:t>
            </a:r>
          </a:p>
          <a:p>
            <a:pPr lvl="1"/>
            <a:r>
              <a:rPr lang="en-US" dirty="0"/>
              <a:t>Second level</a:t>
            </a:r>
          </a:p>
          <a:p>
            <a:pPr lvl="2"/>
            <a:r>
              <a:rPr lang="en-US" dirty="0"/>
              <a:t> Third level</a:t>
            </a:r>
          </a:p>
        </p:txBody>
      </p:sp>
      <p:sp>
        <p:nvSpPr>
          <p:cNvPr id="7" name="Footer Placeholder 4"/>
          <p:cNvSpPr>
            <a:spLocks noGrp="1"/>
          </p:cNvSpPr>
          <p:nvPr>
            <p:ph type="ftr" sz="quarter" idx="11"/>
          </p:nvPr>
        </p:nvSpPr>
        <p:spPr>
          <a:xfrm>
            <a:off x="0" y="4857754"/>
            <a:ext cx="6096000" cy="285749"/>
          </a:xfrm>
          <a:prstGeom prst="rect">
            <a:avLst/>
          </a:prstGeom>
        </p:spPr>
        <p:txBody>
          <a:bodyPr/>
          <a:lstStyle>
            <a:lvl1pPr>
              <a:defRPr sz="1050">
                <a:latin typeface="Arial" pitchFamily="34" charset="0"/>
                <a:cs typeface="Arial" pitchFamily="34" charset="0"/>
              </a:defRPr>
            </a:lvl1pPr>
          </a:lstStyle>
          <a:p>
            <a:r>
              <a:rPr lang="en-US" dirty="0">
                <a:solidFill>
                  <a:prstClr val="black"/>
                </a:solidFill>
              </a:rPr>
              <a:t>University of North Texas System Board of Regents  May 16, 2013 </a:t>
            </a:r>
          </a:p>
        </p:txBody>
      </p:sp>
    </p:spTree>
    <p:extLst>
      <p:ext uri="{BB962C8B-B14F-4D97-AF65-F5344CB8AC3E}">
        <p14:creationId xmlns:p14="http://schemas.microsoft.com/office/powerpoint/2010/main" val="3234036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400050"/>
          </a:xfrm>
          <a:prstGeom prst="rect">
            <a:avLst/>
          </a:prstGeom>
        </p:spPr>
        <p:txBody>
          <a:bodyPr>
            <a:normAutofit/>
          </a:bodyPr>
          <a:lstStyle>
            <a:lvl1pPr algn="l">
              <a:defRPr sz="3200">
                <a:latin typeface="Arial" pitchFamily="34" charset="0"/>
                <a:cs typeface="Arial"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
        <p:nvSpPr>
          <p:cNvPr id="7" name="Chart Placeholder 6"/>
          <p:cNvSpPr>
            <a:spLocks noGrp="1"/>
          </p:cNvSpPr>
          <p:nvPr>
            <p:ph type="chart" sz="quarter" idx="13"/>
          </p:nvPr>
        </p:nvSpPr>
        <p:spPr>
          <a:xfrm>
            <a:off x="457200" y="1028700"/>
            <a:ext cx="8229600" cy="3600450"/>
          </a:xfrm>
        </p:spPr>
        <p:txBody>
          <a:bodyPr/>
          <a:lstStyle>
            <a:lvl1pPr>
              <a:defRPr>
                <a:latin typeface="Arial" pitchFamily="34" charset="0"/>
                <a:cs typeface="Arial" pitchFamily="34" charset="0"/>
              </a:defRPr>
            </a:lvl1pPr>
          </a:lstStyle>
          <a:p>
            <a:endParaRPr lang="en-US" dirty="0"/>
          </a:p>
        </p:txBody>
      </p:sp>
      <p:sp>
        <p:nvSpPr>
          <p:cNvPr id="6" name="Footer Placeholder 4"/>
          <p:cNvSpPr>
            <a:spLocks noGrp="1"/>
          </p:cNvSpPr>
          <p:nvPr>
            <p:ph type="ftr" sz="quarter" idx="11"/>
          </p:nvPr>
        </p:nvSpPr>
        <p:spPr>
          <a:xfrm>
            <a:off x="0" y="4857754"/>
            <a:ext cx="6096000" cy="285749"/>
          </a:xfrm>
          <a:prstGeom prst="rect">
            <a:avLst/>
          </a:prstGeom>
        </p:spPr>
        <p:txBody>
          <a:bodyPr/>
          <a:lstStyle>
            <a:lvl1pPr>
              <a:defRPr sz="1050">
                <a:latin typeface="Arial" pitchFamily="34" charset="0"/>
                <a:cs typeface="Arial" pitchFamily="34" charset="0"/>
              </a:defRPr>
            </a:lvl1pPr>
          </a:lstStyle>
          <a:p>
            <a:r>
              <a:rPr lang="en-US" dirty="0">
                <a:solidFill>
                  <a:prstClr val="black"/>
                </a:solidFill>
              </a:rPr>
              <a:t>University of North Texas System Board of Regents  May 16, 2013 </a:t>
            </a:r>
          </a:p>
        </p:txBody>
      </p:sp>
    </p:spTree>
    <p:extLst>
      <p:ext uri="{BB962C8B-B14F-4D97-AF65-F5344CB8AC3E}">
        <p14:creationId xmlns:p14="http://schemas.microsoft.com/office/powerpoint/2010/main" val="306571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ACAA4-6CE1-49F4-AC89-E8BE929B2ACD}" type="datetimeFigureOut">
              <a:rPr lang="en-US" smtClean="0"/>
              <a:t>6/13/2023</a:t>
            </a:fld>
            <a:endParaRPr lang="en-US"/>
          </a:p>
        </p:txBody>
      </p:sp>
      <p:sp>
        <p:nvSpPr>
          <p:cNvPr id="5" name="Footer Placeholder 4"/>
          <p:cNvSpPr>
            <a:spLocks noGrp="1"/>
          </p:cNvSpPr>
          <p:nvPr>
            <p:ph type="ftr" sz="quarter" idx="11"/>
          </p:nvPr>
        </p:nvSpPr>
        <p:spPr/>
        <p:txBody>
          <a:bodyPr/>
          <a:lstStyle/>
          <a:p>
            <a:r>
              <a:rPr lang="en-US">
                <a:solidFill>
                  <a:prstClr val="black"/>
                </a:solidFill>
              </a:rPr>
              <a:t>University of North Texas System Board of Regents  May 16, 2013 </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800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654868" y="109890"/>
            <a:ext cx="4376261" cy="4356982"/>
          </a:xfrm>
          <a:prstGeom prst="rect">
            <a:avLst/>
          </a:prstGeom>
        </p:spPr>
      </p:pic>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rgbClr val="05903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ACAA4-6CE1-49F4-AC89-E8BE929B2ACD}" type="datetimeFigureOut">
              <a:rPr lang="en-US" smtClean="0"/>
              <a:t>6/13/2023</a:t>
            </a:fld>
            <a:endParaRPr lang="en-US"/>
          </a:p>
        </p:txBody>
      </p:sp>
      <p:sp>
        <p:nvSpPr>
          <p:cNvPr id="5" name="Footer Placeholder 4"/>
          <p:cNvSpPr>
            <a:spLocks noGrp="1"/>
          </p:cNvSpPr>
          <p:nvPr>
            <p:ph type="ftr" sz="quarter" idx="11"/>
          </p:nvPr>
        </p:nvSpPr>
        <p:spPr/>
        <p:txBody>
          <a:bodyPr/>
          <a:lstStyle/>
          <a:p>
            <a:r>
              <a:rPr lang="en-US">
                <a:solidFill>
                  <a:prstClr val="black"/>
                </a:solidFill>
              </a:rPr>
              <a:t>University of North Texas System Board of Regents  May 16, 2013 </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824376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4ACAA4-6CE1-49F4-AC89-E8BE929B2ACD}" type="datetimeFigureOut">
              <a:rPr lang="en-US" smtClean="0"/>
              <a:t>6/13/2023</a:t>
            </a:fld>
            <a:endParaRPr lang="en-US"/>
          </a:p>
        </p:txBody>
      </p:sp>
      <p:sp>
        <p:nvSpPr>
          <p:cNvPr id="6" name="Footer Placeholder 5"/>
          <p:cNvSpPr>
            <a:spLocks noGrp="1"/>
          </p:cNvSpPr>
          <p:nvPr>
            <p:ph type="ftr" sz="quarter" idx="11"/>
          </p:nvPr>
        </p:nvSpPr>
        <p:spPr/>
        <p:txBody>
          <a:bodyPr/>
          <a:lstStyle/>
          <a:p>
            <a:r>
              <a:rPr lang="en-US">
                <a:solidFill>
                  <a:prstClr val="black"/>
                </a:solidFill>
              </a:rPr>
              <a:t>University of North Texas System Board of Regents  May 16, 2013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817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5903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5903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4ACAA4-6CE1-49F4-AC89-E8BE929B2ACD}" type="datetimeFigureOut">
              <a:rPr lang="en-US" smtClean="0"/>
              <a:t>6/13/2023</a:t>
            </a:fld>
            <a:endParaRPr lang="en-US"/>
          </a:p>
        </p:txBody>
      </p:sp>
      <p:sp>
        <p:nvSpPr>
          <p:cNvPr id="8" name="Footer Placeholder 7"/>
          <p:cNvSpPr>
            <a:spLocks noGrp="1"/>
          </p:cNvSpPr>
          <p:nvPr>
            <p:ph type="ftr" sz="quarter" idx="11"/>
          </p:nvPr>
        </p:nvSpPr>
        <p:spPr/>
        <p:txBody>
          <a:bodyPr/>
          <a:lstStyle/>
          <a:p>
            <a:r>
              <a:rPr lang="en-US">
                <a:solidFill>
                  <a:prstClr val="black"/>
                </a:solidFill>
              </a:rPr>
              <a:t>University of North Texas System Board of Regents  May 16, 2013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991102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654868" y="109890"/>
            <a:ext cx="4376261" cy="435698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4ACAA4-6CE1-49F4-AC89-E8BE929B2ACD}" type="datetimeFigureOut">
              <a:rPr lang="en-US" smtClean="0"/>
              <a:t>6/13/2023</a:t>
            </a:fld>
            <a:endParaRPr lang="en-US"/>
          </a:p>
        </p:txBody>
      </p:sp>
      <p:sp>
        <p:nvSpPr>
          <p:cNvPr id="4" name="Footer Placeholder 3"/>
          <p:cNvSpPr>
            <a:spLocks noGrp="1"/>
          </p:cNvSpPr>
          <p:nvPr>
            <p:ph type="ftr" sz="quarter" idx="11"/>
          </p:nvPr>
        </p:nvSpPr>
        <p:spPr/>
        <p:txBody>
          <a:bodyPr/>
          <a:lstStyle/>
          <a:p>
            <a:r>
              <a:rPr lang="en-US">
                <a:solidFill>
                  <a:prstClr val="black"/>
                </a:solidFill>
              </a:rPr>
              <a:t>University of North Texas System Board of Regents  May 16, 2013 </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249574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ACAA4-6CE1-49F4-AC89-E8BE929B2ACD}" type="datetimeFigureOut">
              <a:rPr lang="en-US" smtClean="0"/>
              <a:t>6/13/2023</a:t>
            </a:fld>
            <a:endParaRPr lang="en-US"/>
          </a:p>
        </p:txBody>
      </p:sp>
      <p:sp>
        <p:nvSpPr>
          <p:cNvPr id="3" name="Footer Placeholder 2"/>
          <p:cNvSpPr>
            <a:spLocks noGrp="1"/>
          </p:cNvSpPr>
          <p:nvPr>
            <p:ph type="ftr" sz="quarter" idx="11"/>
          </p:nvPr>
        </p:nvSpPr>
        <p:spPr/>
        <p:txBody>
          <a:bodyPr/>
          <a:lstStyle/>
          <a:p>
            <a:r>
              <a:rPr lang="en-US">
                <a:solidFill>
                  <a:prstClr val="black"/>
                </a:solidFill>
              </a:rPr>
              <a:t>University of North Texas System Board of Regents  May 16, 2013 </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76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4ACAA4-6CE1-49F4-AC89-E8BE929B2ACD}" type="datetimeFigureOut">
              <a:rPr lang="en-US" smtClean="0"/>
              <a:t>6/13/2023</a:t>
            </a:fld>
            <a:endParaRPr lang="en-US"/>
          </a:p>
        </p:txBody>
      </p:sp>
      <p:sp>
        <p:nvSpPr>
          <p:cNvPr id="6" name="Footer Placeholder 5"/>
          <p:cNvSpPr>
            <a:spLocks noGrp="1"/>
          </p:cNvSpPr>
          <p:nvPr>
            <p:ph type="ftr" sz="quarter" idx="11"/>
          </p:nvPr>
        </p:nvSpPr>
        <p:spPr/>
        <p:txBody>
          <a:bodyPr/>
          <a:lstStyle/>
          <a:p>
            <a:r>
              <a:rPr lang="en-US">
                <a:solidFill>
                  <a:prstClr val="black"/>
                </a:solidFill>
              </a:rPr>
              <a:t>University of North Texas System Board of Regents  May 16, 2013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121519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4ACAA4-6CE1-49F4-AC89-E8BE929B2ACD}" type="datetimeFigureOut">
              <a:rPr lang="en-US" smtClean="0"/>
              <a:t>6/13/2023</a:t>
            </a:fld>
            <a:endParaRPr lang="en-US"/>
          </a:p>
        </p:txBody>
      </p:sp>
      <p:sp>
        <p:nvSpPr>
          <p:cNvPr id="6" name="Footer Placeholder 5"/>
          <p:cNvSpPr>
            <a:spLocks noGrp="1"/>
          </p:cNvSpPr>
          <p:nvPr>
            <p:ph type="ftr" sz="quarter" idx="11"/>
          </p:nvPr>
        </p:nvSpPr>
        <p:spPr/>
        <p:txBody>
          <a:bodyPr/>
          <a:lstStyle/>
          <a:p>
            <a:r>
              <a:rPr lang="en-US">
                <a:solidFill>
                  <a:prstClr val="black"/>
                </a:solidFill>
              </a:rPr>
              <a:t>University of North Texas System Board of Regents  May 16, 2013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D508B2D6-ED33-4DD3-A282-6988220C2F0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9315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4ACAA4-6CE1-49F4-AC89-E8BE929B2ACD}" type="datetimeFigureOut">
              <a:rPr lang="en-US" smtClean="0"/>
              <a:t>6/13/2023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prstClr val="black"/>
                </a:solidFill>
              </a:rPr>
              <a:t>University of North Texas System Board of Regents  May 16, 2013 </a:t>
            </a:r>
            <a:endParaRPr lang="en-US" dirty="0">
              <a:solidFill>
                <a:prstClr val="black"/>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508B2D6-ED33-4DD3-A282-6988220C2F0C}" type="slidenum">
              <a:rPr lang="en-US" smtClean="0">
                <a:solidFill>
                  <a:prstClr val="white"/>
                </a:solidFill>
              </a:rPr>
              <a:pPr/>
              <a:t>‹#›</a:t>
            </a:fld>
            <a:endParaRPr lang="en-US" dirty="0">
              <a:solidFill>
                <a:prstClr val="white"/>
              </a:solidFill>
            </a:endParaRPr>
          </a:p>
        </p:txBody>
      </p:sp>
      <p:sp>
        <p:nvSpPr>
          <p:cNvPr id="8" name="Rectangle 7"/>
          <p:cNvSpPr/>
          <p:nvPr/>
        </p:nvSpPr>
        <p:spPr>
          <a:xfrm>
            <a:off x="0" y="4792027"/>
            <a:ext cx="9144000" cy="351473"/>
          </a:xfrm>
          <a:prstGeom prst="rect">
            <a:avLst/>
          </a:prstGeom>
          <a:solidFill>
            <a:srgbClr val="059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8630" y="4632722"/>
            <a:ext cx="3154680" cy="630936"/>
          </a:xfrm>
          <a:prstGeom prst="rect">
            <a:avLst/>
          </a:prstGeom>
        </p:spPr>
      </p:pic>
      <p:sp>
        <p:nvSpPr>
          <p:cNvPr id="10" name="Rectangle 9"/>
          <p:cNvSpPr/>
          <p:nvPr/>
        </p:nvSpPr>
        <p:spPr>
          <a:xfrm>
            <a:off x="-60008" y="4697730"/>
            <a:ext cx="9266873" cy="9429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94743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69" r:id="rId13"/>
    <p:sldLayoutId id="2147483671" r:id="rId1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archivesrarebooks@unt.edu"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mailto:Brenda.Robertson@untdallas.ed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records@unt.ed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hyperlink" Target="https://records.unt.edu/fdl/form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records@unt.ed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tsl.state.tx.us/slrm/recordspubs/stbull04.html" TargetMode="External"/><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hyperlink" Target="mailto:records@unt.edu"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hyperlink" Target="mailto:Kari.Eagerton@unt.edu"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296400" cy="5143500"/>
          </a:xfrm>
          <a:prstGeom prst="rect">
            <a:avLst/>
          </a:prstGeom>
        </p:spPr>
      </p:pic>
      <p:sp>
        <p:nvSpPr>
          <p:cNvPr id="7" name="Title 6"/>
          <p:cNvSpPr>
            <a:spLocks noGrp="1"/>
          </p:cNvSpPr>
          <p:nvPr>
            <p:ph type="ctrTitle"/>
          </p:nvPr>
        </p:nvSpPr>
        <p:spPr>
          <a:xfrm>
            <a:off x="152400" y="783224"/>
            <a:ext cx="8686800" cy="2514599"/>
          </a:xfrm>
        </p:spPr>
        <p:txBody>
          <a:bodyPr>
            <a:normAutofit fontScale="90000"/>
          </a:bodyPr>
          <a:lstStyle/>
          <a:p>
            <a:br>
              <a:rPr lang="en-US" sz="2800" b="1" dirty="0">
                <a:latin typeface="Microsoft Sans Serif" pitchFamily="34" charset="0"/>
                <a:cs typeface="Microsoft Sans Serif" pitchFamily="34" charset="0"/>
              </a:rPr>
            </a:br>
            <a:br>
              <a:rPr lang="en-US" sz="2800" b="1" dirty="0">
                <a:latin typeface="Microsoft Sans Serif" pitchFamily="34" charset="0"/>
                <a:cs typeface="Microsoft Sans Serif" pitchFamily="34" charset="0"/>
              </a:rPr>
            </a:br>
            <a:br>
              <a:rPr lang="en-US" sz="4000" b="1" dirty="0">
                <a:latin typeface="Microsoft Sans Serif" pitchFamily="34" charset="0"/>
                <a:cs typeface="Microsoft Sans Serif" pitchFamily="34" charset="0"/>
              </a:rPr>
            </a:br>
            <a:br>
              <a:rPr lang="en-US" sz="4000" b="1" dirty="0">
                <a:latin typeface="Microsoft Sans Serif" pitchFamily="34" charset="0"/>
                <a:cs typeface="Microsoft Sans Serif" pitchFamily="34" charset="0"/>
              </a:rPr>
            </a:br>
            <a:br>
              <a:rPr lang="en-US" sz="2800" b="1" dirty="0">
                <a:latin typeface="Microsoft Sans Serif" pitchFamily="34" charset="0"/>
                <a:cs typeface="Microsoft Sans Serif" pitchFamily="34" charset="0"/>
              </a:rPr>
            </a:br>
            <a:br>
              <a:rPr lang="en-US" sz="2000" b="1" dirty="0">
                <a:latin typeface="Microsoft Sans Serif" pitchFamily="34" charset="0"/>
                <a:cs typeface="Microsoft Sans Serif" pitchFamily="34" charset="0"/>
              </a:rPr>
            </a:br>
            <a:br>
              <a:rPr lang="en-US" sz="2800" dirty="0"/>
            </a:br>
            <a:r>
              <a:rPr lang="en-US" sz="3200" dirty="0"/>
              <a:t> </a:t>
            </a:r>
            <a:br>
              <a:rPr lang="en-US" sz="3200" dirty="0"/>
            </a:br>
            <a:endParaRPr lang="en-US" sz="3200" dirty="0"/>
          </a:p>
        </p:txBody>
      </p:sp>
      <p:sp>
        <p:nvSpPr>
          <p:cNvPr id="5" name="Slide Number Placeholder 4"/>
          <p:cNvSpPr>
            <a:spLocks noGrp="1"/>
          </p:cNvSpPr>
          <p:nvPr>
            <p:ph type="sldNum" sz="quarter" idx="12"/>
          </p:nvPr>
        </p:nvSpPr>
        <p:spPr/>
        <p:txBody>
          <a:bodyPr/>
          <a:lstStyle/>
          <a:p>
            <a:fld id="{D508B2D6-ED33-4DD3-A282-6988220C2F0C}" type="slidenum">
              <a:rPr lang="en-US" smtClean="0">
                <a:solidFill>
                  <a:prstClr val="white"/>
                </a:solidFill>
              </a:rPr>
              <a:pPr/>
              <a:t>1</a:t>
            </a:fld>
            <a:endParaRPr lang="en-US" dirty="0">
              <a:solidFill>
                <a:prstClr val="white"/>
              </a:solidFill>
            </a:endParaRPr>
          </a:p>
        </p:txBody>
      </p:sp>
      <p:sp>
        <p:nvSpPr>
          <p:cNvPr id="6" name="Title 6"/>
          <p:cNvSpPr txBox="1">
            <a:spLocks/>
          </p:cNvSpPr>
          <p:nvPr/>
        </p:nvSpPr>
        <p:spPr>
          <a:xfrm>
            <a:off x="2133600" y="3886311"/>
            <a:ext cx="6705600" cy="832782"/>
          </a:xfrm>
          <a:prstGeom prst="rect">
            <a:avLst/>
          </a:prstGeom>
        </p:spPr>
        <p:txBody>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r"/>
            <a:r>
              <a:rPr lang="en-US" sz="2000" b="1" dirty="0"/>
              <a:t>UNT System</a:t>
            </a:r>
          </a:p>
          <a:p>
            <a:pPr algn="r"/>
            <a:r>
              <a:rPr lang="en-US" sz="2000" b="1" dirty="0"/>
              <a:t>University Integrity and Compliance</a:t>
            </a:r>
          </a:p>
          <a:p>
            <a:pPr algn="r"/>
            <a:endParaRPr lang="en-US" sz="2000" b="1" dirty="0"/>
          </a:p>
        </p:txBody>
      </p:sp>
      <p:pic>
        <p:nvPicPr>
          <p:cNvPr id="2" name="Picture 1"/>
          <p:cNvPicPr>
            <a:picLocks noChangeAspect="1"/>
          </p:cNvPicPr>
          <p:nvPr/>
        </p:nvPicPr>
        <p:blipFill>
          <a:blip r:embed="rId4"/>
          <a:stretch>
            <a:fillRect/>
          </a:stretch>
        </p:blipFill>
        <p:spPr>
          <a:xfrm>
            <a:off x="609600" y="2909989"/>
            <a:ext cx="1865538" cy="142049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200" y="0"/>
            <a:ext cx="9144000" cy="1754326"/>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Introduction to Records Management and Retention</a:t>
            </a:r>
          </a:p>
        </p:txBody>
      </p:sp>
      <p:sp>
        <p:nvSpPr>
          <p:cNvPr id="4" name="TextBox 3"/>
          <p:cNvSpPr txBox="1"/>
          <p:nvPr/>
        </p:nvSpPr>
        <p:spPr>
          <a:xfrm>
            <a:off x="-76200" y="4582597"/>
            <a:ext cx="1524000"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Version 2 ; 3.2018</a:t>
            </a:r>
          </a:p>
        </p:txBody>
      </p:sp>
    </p:spTree>
    <p:extLst>
      <p:ext uri="{BB962C8B-B14F-4D97-AF65-F5344CB8AC3E}">
        <p14:creationId xmlns:p14="http://schemas.microsoft.com/office/powerpoint/2010/main" val="100658685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10</a:t>
            </a:fld>
            <a:endParaRPr lang="en-US" dirty="0">
              <a:solidFill>
                <a:prstClr val="white"/>
              </a:solidFill>
            </a:endParaRPr>
          </a:p>
        </p:txBody>
      </p:sp>
      <p:sp>
        <p:nvSpPr>
          <p:cNvPr id="4" name="TextBox 3"/>
          <p:cNvSpPr txBox="1"/>
          <p:nvPr/>
        </p:nvSpPr>
        <p:spPr>
          <a:xfrm>
            <a:off x="2628" y="57150"/>
            <a:ext cx="914400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Roles and Responsibilities as an RMR</a:t>
            </a:r>
          </a:p>
        </p:txBody>
      </p:sp>
      <p:sp>
        <p:nvSpPr>
          <p:cNvPr id="5" name="TextBox 4"/>
          <p:cNvSpPr txBox="1"/>
          <p:nvPr/>
        </p:nvSpPr>
        <p:spPr>
          <a:xfrm>
            <a:off x="0" y="1188571"/>
            <a:ext cx="9144000" cy="4139595"/>
          </a:xfrm>
          <a:prstGeom prst="rect">
            <a:avLst/>
          </a:prstGeom>
          <a:noFill/>
        </p:spPr>
        <p:txBody>
          <a:bodyPr wrap="square" rtlCol="0">
            <a:spAutoFit/>
          </a:bodyPr>
          <a:lstStyle/>
          <a:p>
            <a:pPr marL="342900" indent="-342900">
              <a:buFont typeface="Arial" panose="020B0604020202020204" pitchFamily="34" charset="0"/>
              <a:buChar char="•"/>
            </a:pPr>
            <a:r>
              <a:rPr lang="en-US" sz="1700" dirty="0">
                <a:latin typeface="Arial" panose="020B0604020202020204" pitchFamily="34" charset="0"/>
                <a:cs typeface="Arial" panose="020B0604020202020204" pitchFamily="34" charset="0"/>
              </a:rPr>
              <a:t>A Records Management Representative (RMR) is the subject matter EXPERT for the records in their unit. </a:t>
            </a:r>
          </a:p>
          <a:p>
            <a:pPr marL="342900" indent="-34290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700" dirty="0">
                <a:solidFill>
                  <a:prstClr val="black"/>
                </a:solidFill>
                <a:latin typeface="Arial" panose="020B0604020202020204" pitchFamily="34" charset="0"/>
                <a:cs typeface="Arial" panose="020B0604020202020204" pitchFamily="34" charset="0"/>
              </a:rPr>
              <a:t>Attend records management trainings suggested by the Institutional Records Management Program and the Office of Institutional Compliance. </a:t>
            </a:r>
          </a:p>
          <a:p>
            <a:pPr marL="742950" lvl="1" indent="-285750">
              <a:buFont typeface="Wingdings" panose="05000000000000000000" pitchFamily="2" charset="2"/>
              <a:buChar char="§"/>
            </a:pPr>
            <a:r>
              <a:rPr lang="en-US" sz="1500" dirty="0">
                <a:solidFill>
                  <a:prstClr val="black"/>
                </a:solidFill>
                <a:latin typeface="Arial" panose="020B0604020202020204" pitchFamily="34" charset="0"/>
                <a:cs typeface="Arial" panose="020B0604020202020204" pitchFamily="34" charset="0"/>
              </a:rPr>
              <a:t>RMRs are required to attend a refresher training every 2 years.</a:t>
            </a:r>
          </a:p>
          <a:p>
            <a:endParaRPr lang="en-US" sz="17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700" dirty="0">
                <a:solidFill>
                  <a:prstClr val="black"/>
                </a:solidFill>
                <a:latin typeface="Arial" panose="020B0604020202020204" pitchFamily="34" charset="0"/>
                <a:cs typeface="Arial" panose="020B0604020202020204" pitchFamily="34" charset="0"/>
              </a:rPr>
              <a:t>Serve as the representative from their unit for the creation, approval and implementation of the unit’s records management procedures. </a:t>
            </a:r>
          </a:p>
          <a:p>
            <a:pPr marL="742950" lvl="1" indent="-285750">
              <a:buFont typeface="Wingdings" panose="05000000000000000000" pitchFamily="2" charset="2"/>
              <a:buChar char="§"/>
            </a:pPr>
            <a:r>
              <a:rPr lang="en-US" sz="1500" dirty="0">
                <a:solidFill>
                  <a:prstClr val="black"/>
                </a:solidFill>
                <a:latin typeface="Arial" panose="020B0604020202020204" pitchFamily="34" charset="0"/>
                <a:cs typeface="Arial" panose="020B0604020202020204" pitchFamily="34" charset="0"/>
              </a:rPr>
              <a:t>RMRs for academic units are responsible for keeping the faculty up-to-date with records keeping processes. </a:t>
            </a:r>
          </a:p>
          <a:p>
            <a:pPr lvl="1"/>
            <a:endParaRPr lang="en-US" sz="14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endParaRPr lang="en-US" dirty="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0380" y="3729727"/>
            <a:ext cx="969940" cy="969940"/>
          </a:xfrm>
          <a:prstGeom prst="rect">
            <a:avLst/>
          </a:prstGeom>
        </p:spPr>
      </p:pic>
    </p:spTree>
    <p:extLst>
      <p:ext uri="{BB962C8B-B14F-4D97-AF65-F5344CB8AC3E}">
        <p14:creationId xmlns:p14="http://schemas.microsoft.com/office/powerpoint/2010/main" val="2891236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11</a:t>
            </a:fld>
            <a:endParaRPr lang="en-US" dirty="0">
              <a:solidFill>
                <a:prstClr val="white"/>
              </a:solidFill>
            </a:endParaRPr>
          </a:p>
        </p:txBody>
      </p:sp>
      <p:sp>
        <p:nvSpPr>
          <p:cNvPr id="4" name="TextBox 3"/>
          <p:cNvSpPr txBox="1"/>
          <p:nvPr/>
        </p:nvSpPr>
        <p:spPr>
          <a:xfrm>
            <a:off x="14400" y="57150"/>
            <a:ext cx="914400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Roles and Responsibilities as an RMR</a:t>
            </a:r>
          </a:p>
        </p:txBody>
      </p:sp>
      <p:sp>
        <p:nvSpPr>
          <p:cNvPr id="5" name="TextBox 4"/>
          <p:cNvSpPr txBox="1"/>
          <p:nvPr/>
        </p:nvSpPr>
        <p:spPr>
          <a:xfrm>
            <a:off x="-2628" y="955281"/>
            <a:ext cx="9144000" cy="472437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An RMR will </a:t>
            </a:r>
            <a:r>
              <a:rPr lang="en-US" dirty="0">
                <a:latin typeface="Arial" panose="020B0604020202020204" pitchFamily="34" charset="0"/>
                <a:cs typeface="Arial" panose="020B0604020202020204" pitchFamily="34" charset="0"/>
              </a:rPr>
              <a:t>directly associate the units records to the Records Retention Schedule, </a:t>
            </a:r>
            <a:r>
              <a:rPr lang="en-US" dirty="0">
                <a:solidFill>
                  <a:prstClr val="black"/>
                </a:solidFill>
                <a:latin typeface="Arial" panose="020B0604020202020204" pitchFamily="34" charset="0"/>
                <a:cs typeface="Arial" panose="020B0604020202020204" pitchFamily="34" charset="0"/>
              </a:rPr>
              <a:t>complete the Final Disposition Log (FDL) for records that are to be destroyed or disposed of and send the log to the appropriate administrator for approval. Once the FDL is approved by the unit administrator, the RMR will send it to the Institutional Records Management Program in the Office of Institutional Compliance for approval to dispose or destroy.</a:t>
            </a:r>
          </a:p>
          <a:p>
            <a:pPr lvl="0"/>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An RMR is one or more persons who actively creates, maintains and manages their unit’s records using a records management plan (inventory). </a:t>
            </a:r>
          </a:p>
          <a:p>
            <a:pPr marL="285750" lvl="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An RMR notifies the Institutional Records Management office when a new RMR is appointed for your unit.</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a:p>
            <a:pPr lvl="1"/>
            <a:endParaRPr lang="en-US" dirty="0">
              <a:solidFill>
                <a:prstClr val="black"/>
              </a:solidFill>
            </a:endParaRPr>
          </a:p>
          <a:p>
            <a:pPr lvl="2"/>
            <a:r>
              <a:rPr lang="en-US" dirty="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1610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12</a:t>
            </a:fld>
            <a:endParaRPr lang="en-US" dirty="0">
              <a:solidFill>
                <a:prstClr val="white"/>
              </a:solidFill>
            </a:endParaRPr>
          </a:p>
        </p:txBody>
      </p:sp>
      <p:sp>
        <p:nvSpPr>
          <p:cNvPr id="4" name="TextBox 3"/>
          <p:cNvSpPr txBox="1"/>
          <p:nvPr/>
        </p:nvSpPr>
        <p:spPr>
          <a:xfrm>
            <a:off x="19929" y="48304"/>
            <a:ext cx="914400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Identifying an RMR</a:t>
            </a:r>
          </a:p>
        </p:txBody>
      </p:sp>
      <p:sp>
        <p:nvSpPr>
          <p:cNvPr id="3" name="TextBox 2"/>
          <p:cNvSpPr txBox="1"/>
          <p:nvPr/>
        </p:nvSpPr>
        <p:spPr>
          <a:xfrm>
            <a:off x="31531" y="693978"/>
            <a:ext cx="5600181" cy="4124206"/>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Each unit will identify an RMR and an alternate RMR. </a:t>
            </a:r>
          </a:p>
          <a:p>
            <a:pPr marL="742950" lvl="1"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The RMR and alternate RMR must be full-time staff or faculty. </a:t>
            </a:r>
          </a:p>
          <a:p>
            <a:pPr marL="742950" lvl="1"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An RMR </a:t>
            </a:r>
            <a:r>
              <a:rPr lang="en-US" sz="1400" u="sng" dirty="0">
                <a:latin typeface="Arial" panose="020B0604020202020204" pitchFamily="34" charset="0"/>
                <a:cs typeface="Arial" panose="020B0604020202020204" pitchFamily="34" charset="0"/>
              </a:rPr>
              <a:t>CANNOT</a:t>
            </a:r>
            <a:r>
              <a:rPr lang="en-US" sz="1400" dirty="0">
                <a:latin typeface="Arial" panose="020B0604020202020204" pitchFamily="34" charset="0"/>
                <a:cs typeface="Arial" panose="020B0604020202020204" pitchFamily="34" charset="0"/>
              </a:rPr>
              <a:t> be a student.</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Consider the following for each unit:</a:t>
            </a:r>
          </a:p>
          <a:p>
            <a:pPr marL="742950" lvl="1"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The size of the unit and volume of records maintained in the unit.</a:t>
            </a:r>
          </a:p>
          <a:p>
            <a:pPr marL="12001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Some units may need to have multiple RMRs depending on the size of the unit. </a:t>
            </a:r>
          </a:p>
          <a:p>
            <a:pPr marL="742950" lvl="1"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Staff that lead the maintenance and operation of unit records on a regular basis.</a:t>
            </a:r>
          </a:p>
          <a:p>
            <a:pPr marL="742950" lvl="1"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RMRs should have </a:t>
            </a:r>
            <a:r>
              <a:rPr lang="en-US" sz="1400" b="1" dirty="0">
                <a:latin typeface="Arial" panose="020B0604020202020204" pitchFamily="34" charset="0"/>
                <a:cs typeface="Arial" panose="020B0604020202020204" pitchFamily="34" charset="0"/>
              </a:rPr>
              <a:t>direct reporting access </a:t>
            </a:r>
            <a:r>
              <a:rPr lang="en-US" sz="1400" dirty="0">
                <a:latin typeface="Arial" panose="020B0604020202020204" pitchFamily="34" charset="0"/>
                <a:cs typeface="Arial" panose="020B0604020202020204" pitchFamily="34" charset="0"/>
              </a:rPr>
              <a:t>to unit administration and management and should have </a:t>
            </a:r>
            <a:r>
              <a:rPr lang="en-US" sz="1400" b="1" dirty="0">
                <a:latin typeface="Arial" panose="020B0604020202020204" pitchFamily="34" charset="0"/>
                <a:cs typeface="Arial" panose="020B0604020202020204" pitchFamily="34" charset="0"/>
              </a:rPr>
              <a:t>access or authority to enact change </a:t>
            </a:r>
            <a:r>
              <a:rPr lang="en-US" sz="1400" dirty="0">
                <a:latin typeface="Arial" panose="020B0604020202020204" pitchFamily="34" charset="0"/>
                <a:cs typeface="Arial" panose="020B0604020202020204" pitchFamily="34" charset="0"/>
              </a:rPr>
              <a:t>in departmental recordkeeping processes (including physical and electronic records processes – as needed).</a:t>
            </a:r>
          </a:p>
          <a:p>
            <a:pPr lvl="1"/>
            <a:r>
              <a:rPr lang="en-US" dirty="0">
                <a:latin typeface="Arial" panose="020B0604020202020204" pitchFamily="34" charset="0"/>
                <a:cs typeface="Arial" panose="020B0604020202020204"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1945" y="1123950"/>
            <a:ext cx="2571750" cy="2895600"/>
          </a:xfrm>
          <a:prstGeom prst="rect">
            <a:avLst/>
          </a:prstGeom>
        </p:spPr>
      </p:pic>
    </p:spTree>
    <p:extLst>
      <p:ext uri="{BB962C8B-B14F-4D97-AF65-F5344CB8AC3E}">
        <p14:creationId xmlns:p14="http://schemas.microsoft.com/office/powerpoint/2010/main" val="2282219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13</a:t>
            </a:fld>
            <a:endParaRPr lang="en-US" dirty="0">
              <a:solidFill>
                <a:prstClr val="white"/>
              </a:solidFill>
            </a:endParaRPr>
          </a:p>
        </p:txBody>
      </p:sp>
      <p:sp>
        <p:nvSpPr>
          <p:cNvPr id="4" name="Rectangle 3"/>
          <p:cNvSpPr/>
          <p:nvPr/>
        </p:nvSpPr>
        <p:spPr>
          <a:xfrm>
            <a:off x="0" y="209550"/>
            <a:ext cx="9144000" cy="646331"/>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Identifying yourself as an RMR</a:t>
            </a:r>
          </a:p>
        </p:txBody>
      </p:sp>
      <p:sp>
        <p:nvSpPr>
          <p:cNvPr id="5" name="TextBox 4"/>
          <p:cNvSpPr txBox="1"/>
          <p:nvPr/>
        </p:nvSpPr>
        <p:spPr>
          <a:xfrm>
            <a:off x="0" y="1200150"/>
            <a:ext cx="9144000" cy="5493812"/>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If you are the RMR for your unit, you must designate yourself using the RMR Designation Form found at </a:t>
            </a:r>
            <a:r>
              <a:rPr lang="en-US" sz="1700" dirty="0">
                <a:solidFill>
                  <a:schemeClr val="accent1">
                    <a:lumMod val="75000"/>
                  </a:schemeClr>
                </a:solidFill>
                <a:latin typeface="Arial" panose="020B0604020202020204" pitchFamily="34" charset="0"/>
                <a:cs typeface="Arial" panose="020B0604020202020204" pitchFamily="34" charset="0"/>
              </a:rPr>
              <a:t>records.unt.edu/</a:t>
            </a:r>
            <a:r>
              <a:rPr lang="en-US" sz="1700" dirty="0" err="1">
                <a:solidFill>
                  <a:schemeClr val="accent1">
                    <a:lumMod val="75000"/>
                  </a:schemeClr>
                </a:solidFill>
                <a:latin typeface="Arial" panose="020B0604020202020204" pitchFamily="34" charset="0"/>
                <a:cs typeface="Arial" panose="020B0604020202020204" pitchFamily="34" charset="0"/>
              </a:rPr>
              <a:t>rmrs</a:t>
            </a:r>
            <a:r>
              <a:rPr lang="en-US" sz="1700" dirty="0">
                <a:solidFill>
                  <a:schemeClr val="accent1">
                    <a:lumMod val="75000"/>
                  </a:schemeClr>
                </a:solidFill>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r>
              <a:rPr lang="en-US" sz="1500" dirty="0">
                <a:latin typeface="Arial" panose="020B0604020202020204" pitchFamily="34" charset="0"/>
                <a:cs typeface="Arial" panose="020B0604020202020204" pitchFamily="34" charset="0"/>
              </a:rPr>
              <a:t>On the left side of the screen choose “RMR Designation Form”</a:t>
            </a:r>
          </a:p>
          <a:p>
            <a:pPr marL="742950" lvl="1" indent="-285750">
              <a:buFont typeface="Wingdings" panose="05000000000000000000" pitchFamily="2" charset="2"/>
              <a:buChar char="§"/>
            </a:pPr>
            <a:r>
              <a:rPr lang="en-US" sz="1500" dirty="0">
                <a:latin typeface="Arial" panose="020B0604020202020204" pitchFamily="34" charset="0"/>
                <a:cs typeface="Arial" panose="020B0604020202020204" pitchFamily="34" charset="0"/>
              </a:rPr>
              <a:t>Follow the prompts until complete</a:t>
            </a:r>
          </a:p>
          <a:p>
            <a:pPr marL="742950" lvl="1" indent="-285750">
              <a:buFont typeface="Wingdings" panose="05000000000000000000" pitchFamily="2" charset="2"/>
              <a:buChar char="§"/>
            </a:pPr>
            <a:r>
              <a:rPr lang="en-US" sz="1500" dirty="0">
                <a:latin typeface="Arial" panose="020B0604020202020204" pitchFamily="34" charset="0"/>
                <a:cs typeface="Arial" panose="020B0604020202020204" pitchFamily="34" charset="0"/>
              </a:rPr>
              <a:t>Select “Submit”</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Please include your “special area” within the unit in the RMR Designation Form</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RMRs/Alt RMRs register for required Records Management Training at </a:t>
            </a:r>
            <a:r>
              <a:rPr lang="en-US" sz="1700" dirty="0">
                <a:solidFill>
                  <a:schemeClr val="accent1">
                    <a:lumMod val="75000"/>
                  </a:schemeClr>
                </a:solidFill>
                <a:latin typeface="Arial" panose="020B0604020202020204" pitchFamily="34" charset="0"/>
                <a:cs typeface="Arial" panose="020B0604020202020204" pitchFamily="34" charset="0"/>
              </a:rPr>
              <a:t>my.unt.edu</a:t>
            </a:r>
          </a:p>
          <a:p>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If you are no longer the RMR or alternate RMR for a unit, please fill out the “RMR Update Form.” This form can also be found at </a:t>
            </a:r>
            <a:r>
              <a:rPr lang="en-US" sz="1700" dirty="0">
                <a:solidFill>
                  <a:schemeClr val="accent1">
                    <a:lumMod val="75000"/>
                  </a:schemeClr>
                </a:solidFill>
                <a:latin typeface="Arial" panose="020B0604020202020204" pitchFamily="34" charset="0"/>
                <a:cs typeface="Arial" panose="020B0604020202020204" pitchFamily="34" charset="0"/>
              </a:rPr>
              <a:t>records.unt.edu/</a:t>
            </a:r>
            <a:r>
              <a:rPr lang="en-US" sz="1700" dirty="0" err="1">
                <a:solidFill>
                  <a:schemeClr val="accent1">
                    <a:lumMod val="75000"/>
                  </a:schemeClr>
                </a:solidFill>
                <a:latin typeface="Arial" panose="020B0604020202020204" pitchFamily="34" charset="0"/>
                <a:cs typeface="Arial" panose="020B0604020202020204" pitchFamily="34" charset="0"/>
              </a:rPr>
              <a:t>rmr</a:t>
            </a:r>
            <a:r>
              <a:rPr lang="en-US" sz="17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4368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49"/>
          </a:xfrm>
        </p:spPr>
        <p:txBody>
          <a:bodyPr>
            <a:noAutofit/>
          </a:bodyPr>
          <a:lstStyle/>
          <a:p>
            <a:pPr algn="ctr"/>
            <a:r>
              <a:rPr lang="en-US" sz="3600" b="1" dirty="0">
                <a:latin typeface="Arial" panose="020B0604020202020204" pitchFamily="34" charset="0"/>
                <a:cs typeface="Arial" panose="020B0604020202020204" pitchFamily="34" charset="0"/>
              </a:rPr>
              <a:t>What is the Record Retention Schedule?</a:t>
            </a:r>
          </a:p>
        </p:txBody>
      </p:sp>
      <p:sp>
        <p:nvSpPr>
          <p:cNvPr id="4" name="Content Placeholder 3"/>
          <p:cNvSpPr>
            <a:spLocks noGrp="1"/>
          </p:cNvSpPr>
          <p:nvPr>
            <p:ph sz="half" idx="1"/>
          </p:nvPr>
        </p:nvSpPr>
        <p:spPr>
          <a:xfrm>
            <a:off x="0" y="1231107"/>
            <a:ext cx="9144000" cy="3810000"/>
          </a:xfrm>
        </p:spPr>
        <p:txBody>
          <a:bodyPr>
            <a:normAutofit/>
          </a:bodyPr>
          <a:lstStyle/>
          <a:p>
            <a:r>
              <a:rPr lang="en-US" sz="1700" dirty="0">
                <a:latin typeface="Arial" panose="020B0604020202020204" pitchFamily="34" charset="0"/>
                <a:cs typeface="Arial" panose="020B0604020202020204" pitchFamily="34" charset="0"/>
              </a:rPr>
              <a:t>The RRS is managed in accordance with Texas Government Code Chapter 441.</a:t>
            </a:r>
            <a:endParaRPr lang="en-US" sz="1600" dirty="0"/>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State of Texas has a Records Retention Schedule (RRS), in which all State agencies must use as a guideline in creating and maintaining their Records Retention Schedules.</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RRS combines applicable federal and state laws, regulations, internal policy, best practices and current organizational processes that affect records management.  </a:t>
            </a:r>
          </a:p>
          <a:p>
            <a:pPr>
              <a:lnSpc>
                <a:spcPct val="100000"/>
              </a:lnSpc>
              <a:spcBef>
                <a:spcPts val="0"/>
              </a:spcBef>
            </a:pPr>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UNT System Consolidated CORE Records Retention Schedule (RRS) is the policy of the University. </a:t>
            </a:r>
          </a:p>
          <a:p>
            <a:pPr>
              <a:lnSpc>
                <a:spcPct val="100000"/>
              </a:lnSpc>
              <a:spcBef>
                <a:spcPts val="0"/>
              </a:spcBef>
            </a:pPr>
            <a:endParaRPr lang="en-US" sz="1700" dirty="0">
              <a:latin typeface="Arial" panose="020B0604020202020204" pitchFamily="34" charset="0"/>
              <a:cs typeface="Arial" panose="020B0604020202020204" pitchFamily="34" charset="0"/>
            </a:endParaRPr>
          </a:p>
          <a:p>
            <a:pPr>
              <a:lnSpc>
                <a:spcPct val="100000"/>
              </a:lnSpc>
              <a:spcBef>
                <a:spcPts val="0"/>
              </a:spcBef>
            </a:pPr>
            <a:endParaRPr lang="en-US" sz="1700" dirty="0">
              <a:latin typeface="Arial" panose="020B0604020202020204" pitchFamily="34" charset="0"/>
              <a:cs typeface="Arial" panose="020B0604020202020204" pitchFamily="34" charset="0"/>
            </a:endParaRPr>
          </a:p>
          <a:p>
            <a:endParaRPr lang="en-US" dirty="0"/>
          </a:p>
        </p:txBody>
      </p:sp>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val="119560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15</a:t>
            </a:fld>
            <a:endParaRPr lang="en-US" dirty="0">
              <a:solidFill>
                <a:prstClr val="white"/>
              </a:solidFill>
            </a:endParaRPr>
          </a:p>
        </p:txBody>
      </p:sp>
      <p:sp>
        <p:nvSpPr>
          <p:cNvPr id="4" name="Rectangle 3"/>
          <p:cNvSpPr/>
          <p:nvPr/>
        </p:nvSpPr>
        <p:spPr>
          <a:xfrm>
            <a:off x="0" y="873889"/>
            <a:ext cx="5257800" cy="4108817"/>
          </a:xfrm>
          <a:prstGeom prst="rect">
            <a:avLst/>
          </a:prstGeom>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Tells how long to retain a record that belongs to a “Record Series” (i.e. a certain category of document).</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Tells the specific characteristics of the records (i.e. final repository, archival, vital, historical, etc.).</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It prescribes the time period following a reference event that a record series must be retained.</a:t>
            </a:r>
          </a:p>
          <a:p>
            <a:pPr marL="285750" indent="-285750">
              <a:lnSpc>
                <a:spcPct val="9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reference event can include these: </a:t>
            </a:r>
          </a:p>
          <a:p>
            <a:pPr marL="742950" lvl="1"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end of a fiscal year or calendar year</a:t>
            </a:r>
          </a:p>
          <a:p>
            <a:pPr marL="742950" lvl="1"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date when a file is closed by law or policy</a:t>
            </a:r>
          </a:p>
          <a:p>
            <a:pPr marL="742950" lvl="1" indent="-285750">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date when the file no longer has value</a:t>
            </a:r>
            <a:endParaRPr lang="en-US" sz="120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pPr>
            <a:endParaRPr lang="en-US" sz="1600" dirty="0"/>
          </a:p>
          <a:p>
            <a:pPr marL="742950" lvl="1" indent="-285750">
              <a:lnSpc>
                <a:spcPct val="90000"/>
              </a:lnSpc>
              <a:buClr>
                <a:srgbClr val="3333FF"/>
              </a:buClr>
              <a:buFont typeface="Arial" panose="020B0604020202020204" pitchFamily="34" charset="0"/>
              <a:buChar char="•"/>
            </a:pPr>
            <a:endParaRPr lang="en-US" sz="1400" dirty="0"/>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0" y="145528"/>
            <a:ext cx="914400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What does the Records Retention Schedule do?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504950"/>
            <a:ext cx="3352800" cy="2057400"/>
          </a:xfrm>
          <a:prstGeom prst="rect">
            <a:avLst/>
          </a:prstGeom>
        </p:spPr>
      </p:pic>
    </p:spTree>
    <p:extLst>
      <p:ext uri="{BB962C8B-B14F-4D97-AF65-F5344CB8AC3E}">
        <p14:creationId xmlns:p14="http://schemas.microsoft.com/office/powerpoint/2010/main" val="2002414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16</a:t>
            </a:fld>
            <a:endParaRPr lang="en-US" dirty="0">
              <a:solidFill>
                <a:prstClr val="white"/>
              </a:solidFill>
            </a:endParaRPr>
          </a:p>
        </p:txBody>
      </p:sp>
      <p:sp>
        <p:nvSpPr>
          <p:cNvPr id="4" name="TextBox 3"/>
          <p:cNvSpPr txBox="1"/>
          <p:nvPr/>
        </p:nvSpPr>
        <p:spPr>
          <a:xfrm>
            <a:off x="0" y="209550"/>
            <a:ext cx="91440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How to use the Records Retention Schedule</a:t>
            </a:r>
          </a:p>
        </p:txBody>
      </p:sp>
      <p:sp>
        <p:nvSpPr>
          <p:cNvPr id="6" name="TextBox 5"/>
          <p:cNvSpPr txBox="1"/>
          <p:nvPr/>
        </p:nvSpPr>
        <p:spPr>
          <a:xfrm>
            <a:off x="-2628" y="1112324"/>
            <a:ext cx="9144000" cy="3939540"/>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The UNT System Consolidated CORE Records Retention Schedule is available as an online tool on the records management website at </a:t>
            </a:r>
            <a:r>
              <a:rPr lang="en-US" sz="1700" dirty="0">
                <a:solidFill>
                  <a:srgbClr val="0070C0"/>
                </a:solidFill>
                <a:latin typeface="Arial" panose="020B0604020202020204" pitchFamily="34" charset="0"/>
                <a:cs typeface="Arial" panose="020B0604020202020204" pitchFamily="34" charset="0"/>
              </a:rPr>
              <a:t>records.unt.edu/</a:t>
            </a:r>
            <a:r>
              <a:rPr lang="en-US" sz="1700" dirty="0" err="1">
                <a:solidFill>
                  <a:srgbClr val="0070C0"/>
                </a:solidFill>
                <a:latin typeface="Arial" panose="020B0604020202020204" pitchFamily="34" charset="0"/>
                <a:cs typeface="Arial" panose="020B0604020202020204" pitchFamily="34" charset="0"/>
              </a:rPr>
              <a:t>untsysccrrs</a:t>
            </a:r>
            <a:r>
              <a:rPr lang="en-US" sz="1700" dirty="0">
                <a:latin typeface="Arial" panose="020B0604020202020204" pitchFamily="34" charset="0"/>
                <a:cs typeface="Arial" panose="020B0604020202020204" pitchFamily="34" charset="0"/>
              </a:rPr>
              <a:t> or </a:t>
            </a:r>
            <a:r>
              <a:rPr lang="en-US" sz="1700" dirty="0">
                <a:solidFill>
                  <a:srgbClr val="0070C0"/>
                </a:solidFill>
                <a:latin typeface="Arial" panose="020B0604020202020204" pitchFamily="34" charset="0"/>
                <a:cs typeface="Arial" panose="020B0604020202020204" pitchFamily="34" charset="0"/>
              </a:rPr>
              <a:t>records.unt.edu</a:t>
            </a:r>
            <a:r>
              <a:rPr lang="en-US" sz="1700" dirty="0">
                <a:latin typeface="Arial" panose="020B0604020202020204" pitchFamily="34" charset="0"/>
                <a:cs typeface="Arial" panose="020B0604020202020204" pitchFamily="34" charset="0"/>
              </a:rPr>
              <a:t> and click the “Retention Schedule” tab.</a:t>
            </a:r>
          </a:p>
          <a:p>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If your unit is listed as the </a:t>
            </a:r>
            <a:r>
              <a:rPr lang="en-US" sz="1700" b="1" dirty="0">
                <a:latin typeface="Arial" panose="020B0604020202020204" pitchFamily="34" charset="0"/>
                <a:cs typeface="Arial" panose="020B0604020202020204" pitchFamily="34" charset="0"/>
              </a:rPr>
              <a:t>Final Repository</a:t>
            </a:r>
            <a:r>
              <a:rPr lang="en-US" sz="1700" dirty="0">
                <a:latin typeface="Arial" panose="020B0604020202020204" pitchFamily="34" charset="0"/>
                <a:cs typeface="Arial" panose="020B0604020202020204" pitchFamily="34" charset="0"/>
              </a:rPr>
              <a:t>, you are responsible for the final disposition of the record copy.  If you are not listed as the final repository, you may still be responsible for the disposition of the record if it has a function in your unit. </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What to consider if you are not listed as the Final Repository:</a:t>
            </a:r>
          </a:p>
          <a:p>
            <a:pPr marL="742950" lvl="1" indent="-285750">
              <a:buFont typeface="Wingdings" panose="05000000000000000000" pitchFamily="2" charset="2"/>
              <a:buChar char="§"/>
            </a:pPr>
            <a:r>
              <a:rPr lang="en-US" sz="1500" dirty="0">
                <a:latin typeface="Arial" panose="020B0604020202020204" pitchFamily="34" charset="0"/>
                <a:cs typeface="Arial" panose="020B0604020202020204" pitchFamily="34" charset="0"/>
              </a:rPr>
              <a:t>Why does the unit keep this record?</a:t>
            </a:r>
          </a:p>
          <a:p>
            <a:pPr marL="742950" lvl="1" indent="-285750">
              <a:buFont typeface="Wingdings" panose="05000000000000000000" pitchFamily="2" charset="2"/>
              <a:buChar char="§"/>
            </a:pPr>
            <a:r>
              <a:rPr lang="en-US" sz="1500" dirty="0">
                <a:latin typeface="Arial" panose="020B0604020202020204" pitchFamily="34" charset="0"/>
                <a:cs typeface="Arial" panose="020B0604020202020204" pitchFamily="34" charset="0"/>
              </a:rPr>
              <a:t>What is the purpose of the record in this unit?</a:t>
            </a:r>
          </a:p>
          <a:p>
            <a:pPr marL="742950" lvl="1" indent="-285750">
              <a:buFont typeface="Wingdings" panose="05000000000000000000" pitchFamily="2" charset="2"/>
              <a:buChar char="§"/>
            </a:pPr>
            <a:r>
              <a:rPr lang="en-US" sz="1500" dirty="0">
                <a:latin typeface="Arial" panose="020B0604020202020204" pitchFamily="34" charset="0"/>
                <a:cs typeface="Arial" panose="020B0604020202020204" pitchFamily="34" charset="0"/>
              </a:rPr>
              <a:t>Is it necessary to the daily operations for the unit?</a:t>
            </a:r>
          </a:p>
          <a:p>
            <a:endParaRPr lang="en-US" dirty="0">
              <a:latin typeface="Arial" panose="020B0604020202020204" pitchFamily="34" charset="0"/>
              <a:cs typeface="Arial" panose="020B0604020202020204" pitchFamily="34" charset="0"/>
            </a:endParaRPr>
          </a:p>
          <a:p>
            <a:endParaRPr lang="en-US" sz="1600" dirty="0">
              <a:latin typeface="Calibri Light" panose="020F0302020204030204" pitchFamily="34" charset="0"/>
            </a:endParaRPr>
          </a:p>
          <a:p>
            <a:pPr marL="285750" indent="-285750">
              <a:buFont typeface="Arial" panose="020B0604020202020204" pitchFamily="34" charset="0"/>
              <a:buChar char="•"/>
            </a:pPr>
            <a:endParaRPr lang="en-US" dirty="0">
              <a:latin typeface="Calibri Light" panose="020F03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2683122"/>
            <a:ext cx="2305050" cy="1925141"/>
          </a:xfrm>
          <a:prstGeom prst="rect">
            <a:avLst/>
          </a:prstGeom>
        </p:spPr>
      </p:pic>
    </p:spTree>
    <p:extLst>
      <p:ext uri="{BB962C8B-B14F-4D97-AF65-F5344CB8AC3E}">
        <p14:creationId xmlns:p14="http://schemas.microsoft.com/office/powerpoint/2010/main" val="265874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17</a:t>
            </a:fld>
            <a:endParaRPr lang="en-US" dirty="0">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57150"/>
            <a:ext cx="80010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2938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18</a:t>
            </a:fld>
            <a:endParaRPr lang="en-US" dirty="0">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7150"/>
            <a:ext cx="7509147"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672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19</a:t>
            </a:fld>
            <a:endParaRPr lang="en-US" dirty="0">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6129"/>
            <a:ext cx="7120861" cy="462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197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08B2D6-ED33-4DD3-A282-6988220C2F0C}" type="slidenum">
              <a:rPr lang="en-US" smtClean="0"/>
              <a:pPr/>
              <a:t>2</a:t>
            </a:fld>
            <a:endParaRPr lang="en-US" dirty="0"/>
          </a:p>
        </p:txBody>
      </p:sp>
      <p:sp>
        <p:nvSpPr>
          <p:cNvPr id="8" name="Content Placeholder 7"/>
          <p:cNvSpPr>
            <a:spLocks noGrp="1"/>
          </p:cNvSpPr>
          <p:nvPr>
            <p:ph sz="half" idx="4294967295"/>
          </p:nvPr>
        </p:nvSpPr>
        <p:spPr>
          <a:xfrm>
            <a:off x="7200" y="1012414"/>
            <a:ext cx="4421188" cy="3836551"/>
          </a:xfrm>
          <a:noFill/>
        </p:spPr>
        <p:txBody>
          <a:bodyPr>
            <a:normAutofit fontScale="47500" lnSpcReduction="20000"/>
          </a:bodyPr>
          <a:lstStyle/>
          <a:p>
            <a:pPr>
              <a:spcBef>
                <a:spcPts val="600"/>
              </a:spcBef>
              <a:spcAft>
                <a:spcPts val="1200"/>
              </a:spcAft>
            </a:pPr>
            <a:r>
              <a:rPr lang="en-US" sz="2700" dirty="0">
                <a:solidFill>
                  <a:prstClr val="black"/>
                </a:solidFill>
                <a:latin typeface="Arial" panose="020B0604020202020204" pitchFamily="34" charset="0"/>
                <a:cs typeface="Arial" panose="020B0604020202020204" pitchFamily="34" charset="0"/>
              </a:rPr>
              <a:t>What is Records Management?</a:t>
            </a:r>
          </a:p>
          <a:p>
            <a:pPr>
              <a:spcBef>
                <a:spcPts val="600"/>
              </a:spcBef>
              <a:spcAft>
                <a:spcPts val="1200"/>
              </a:spcAft>
            </a:pPr>
            <a:r>
              <a:rPr lang="en-US" sz="2700" dirty="0">
                <a:solidFill>
                  <a:prstClr val="black"/>
                </a:solidFill>
                <a:latin typeface="Arial" panose="020B0604020202020204" pitchFamily="34" charset="0"/>
                <a:cs typeface="Arial" panose="020B0604020202020204" pitchFamily="34" charset="0"/>
              </a:rPr>
              <a:t>What is a Record?</a:t>
            </a:r>
          </a:p>
          <a:p>
            <a:pPr>
              <a:spcBef>
                <a:spcPts val="600"/>
              </a:spcBef>
              <a:spcAft>
                <a:spcPts val="1200"/>
              </a:spcAft>
            </a:pPr>
            <a:r>
              <a:rPr lang="en-US" sz="2700" dirty="0">
                <a:solidFill>
                  <a:prstClr val="black"/>
                </a:solidFill>
                <a:latin typeface="Arial" panose="020B0604020202020204" pitchFamily="34" charset="0"/>
                <a:cs typeface="Arial" panose="020B0604020202020204" pitchFamily="34" charset="0"/>
              </a:rPr>
              <a:t>Why do we “manage” our Records?</a:t>
            </a:r>
          </a:p>
          <a:p>
            <a:pPr>
              <a:spcBef>
                <a:spcPts val="600"/>
              </a:spcBef>
              <a:spcAft>
                <a:spcPts val="1200"/>
              </a:spcAft>
            </a:pPr>
            <a:r>
              <a:rPr lang="en-US" sz="2700" dirty="0">
                <a:solidFill>
                  <a:prstClr val="black"/>
                </a:solidFill>
                <a:latin typeface="Arial" panose="020B0604020202020204" pitchFamily="34" charset="0"/>
                <a:cs typeface="Arial" panose="020B0604020202020204" pitchFamily="34" charset="0"/>
              </a:rPr>
              <a:t>Why Records Management?</a:t>
            </a:r>
          </a:p>
          <a:p>
            <a:pPr>
              <a:spcBef>
                <a:spcPts val="600"/>
              </a:spcBef>
              <a:spcAft>
                <a:spcPts val="1200"/>
              </a:spcAft>
            </a:pPr>
            <a:r>
              <a:rPr lang="en-US" sz="2700" dirty="0">
                <a:solidFill>
                  <a:prstClr val="black"/>
                </a:solidFill>
                <a:latin typeface="Arial" panose="020B0604020202020204" pitchFamily="34" charset="0"/>
                <a:cs typeface="Arial" panose="020B0604020202020204" pitchFamily="34" charset="0"/>
              </a:rPr>
              <a:t>Records Copies Vs. Convenience Copies</a:t>
            </a:r>
          </a:p>
          <a:p>
            <a:pPr>
              <a:spcBef>
                <a:spcPts val="600"/>
              </a:spcBef>
              <a:spcAft>
                <a:spcPts val="1200"/>
              </a:spcAft>
            </a:pPr>
            <a:r>
              <a:rPr lang="en-US" sz="2700" dirty="0">
                <a:solidFill>
                  <a:prstClr val="black"/>
                </a:solidFill>
                <a:latin typeface="Arial" panose="020B0604020202020204" pitchFamily="34" charset="0"/>
                <a:cs typeface="Arial" panose="020B0604020202020204" pitchFamily="34" charset="0"/>
              </a:rPr>
              <a:t>Roles and Responsibilities as a Records Management Representative (RMR)</a:t>
            </a:r>
          </a:p>
          <a:p>
            <a:pPr>
              <a:spcBef>
                <a:spcPts val="600"/>
              </a:spcBef>
              <a:spcAft>
                <a:spcPts val="1200"/>
              </a:spcAft>
            </a:pPr>
            <a:r>
              <a:rPr lang="en-US" sz="2700" dirty="0">
                <a:solidFill>
                  <a:prstClr val="black"/>
                </a:solidFill>
                <a:latin typeface="Arial" panose="020B0604020202020204" pitchFamily="34" charset="0"/>
                <a:cs typeface="Arial" panose="020B0604020202020204" pitchFamily="34" charset="0"/>
              </a:rPr>
              <a:t>Identifying a Records Management Representative</a:t>
            </a:r>
          </a:p>
          <a:p>
            <a:pPr>
              <a:spcBef>
                <a:spcPts val="600"/>
              </a:spcBef>
              <a:spcAft>
                <a:spcPts val="1200"/>
              </a:spcAft>
            </a:pPr>
            <a:r>
              <a:rPr lang="en-US" sz="2700" dirty="0">
                <a:solidFill>
                  <a:prstClr val="black"/>
                </a:solidFill>
                <a:latin typeface="Arial" panose="020B0604020202020204" pitchFamily="34" charset="0"/>
                <a:cs typeface="Arial" panose="020B0604020202020204" pitchFamily="34" charset="0"/>
              </a:rPr>
              <a:t>Identifying yourself as an RMR</a:t>
            </a:r>
          </a:p>
          <a:p>
            <a:pPr>
              <a:spcBef>
                <a:spcPts val="600"/>
              </a:spcBef>
              <a:spcAft>
                <a:spcPts val="1200"/>
              </a:spcAft>
            </a:pPr>
            <a:r>
              <a:rPr lang="en-US" sz="2700" dirty="0">
                <a:solidFill>
                  <a:prstClr val="black"/>
                </a:solidFill>
                <a:latin typeface="Arial" panose="020B0604020202020204" pitchFamily="34" charset="0"/>
                <a:cs typeface="Arial" panose="020B0604020202020204" pitchFamily="34" charset="0"/>
              </a:rPr>
              <a:t>What is the Records Retention Schedule (RRS)?</a:t>
            </a:r>
          </a:p>
          <a:p>
            <a:pPr>
              <a:spcBef>
                <a:spcPts val="600"/>
              </a:spcBef>
              <a:spcAft>
                <a:spcPts val="1200"/>
              </a:spcAft>
            </a:pPr>
            <a:endParaRPr lang="en-US" sz="2700" dirty="0">
              <a:solidFill>
                <a:prstClr val="black"/>
              </a:solidFill>
              <a:latin typeface="Arial" panose="020B0604020202020204" pitchFamily="34" charset="0"/>
              <a:cs typeface="Arial" panose="020B0604020202020204" pitchFamily="34" charset="0"/>
            </a:endParaRPr>
          </a:p>
          <a:p>
            <a:pPr>
              <a:spcBef>
                <a:spcPts val="600"/>
              </a:spcBef>
              <a:spcAft>
                <a:spcPts val="1200"/>
              </a:spcAft>
            </a:pPr>
            <a:endParaRPr lang="en-US" sz="2700" dirty="0">
              <a:solidFill>
                <a:prstClr val="black"/>
              </a:solidFill>
              <a:latin typeface="Arial" panose="020B0604020202020204" pitchFamily="34" charset="0"/>
              <a:cs typeface="Arial" panose="020B0604020202020204" pitchFamily="34" charset="0"/>
            </a:endParaRPr>
          </a:p>
          <a:p>
            <a:pPr marL="285750" indent="-285750">
              <a:spcBef>
                <a:spcPts val="600"/>
              </a:spcBef>
              <a:spcAft>
                <a:spcPts val="1200"/>
              </a:spcAft>
            </a:pPr>
            <a:endParaRPr lang="en-US" dirty="0">
              <a:solidFill>
                <a:prstClr val="black"/>
              </a:solidFill>
              <a:latin typeface="Arial" panose="020B0604020202020204" pitchFamily="34" charset="0"/>
              <a:cs typeface="Arial" panose="020B0604020202020204" pitchFamily="34" charset="0"/>
            </a:endParaRPr>
          </a:p>
          <a:p>
            <a:pPr marL="285750" lvl="0" indent="-285750">
              <a:spcBef>
                <a:spcPts val="600"/>
              </a:spcBef>
              <a:spcAft>
                <a:spcPts val="1200"/>
              </a:spcAft>
            </a:pPr>
            <a:endParaRPr lang="en-US" sz="1900" dirty="0">
              <a:solidFill>
                <a:prstClr val="black"/>
              </a:solidFill>
              <a:latin typeface="Arial" panose="020B0604020202020204" pitchFamily="34" charset="0"/>
              <a:cs typeface="Arial" panose="020B0604020202020204" pitchFamily="34" charset="0"/>
            </a:endParaRPr>
          </a:p>
          <a:p>
            <a:endParaRPr lang="en-US" dirty="0"/>
          </a:p>
        </p:txBody>
      </p:sp>
      <p:sp>
        <p:nvSpPr>
          <p:cNvPr id="4" name="Content Placeholder 3"/>
          <p:cNvSpPr>
            <a:spLocks noGrp="1"/>
          </p:cNvSpPr>
          <p:nvPr>
            <p:ph sz="half" idx="4294967295"/>
          </p:nvPr>
        </p:nvSpPr>
        <p:spPr>
          <a:xfrm>
            <a:off x="4495800" y="953863"/>
            <a:ext cx="4648200" cy="3927290"/>
          </a:xfrm>
        </p:spPr>
        <p:txBody>
          <a:bodyPr>
            <a:normAutofit lnSpcReduction="10000"/>
          </a:bodyPr>
          <a:lstStyle/>
          <a:p>
            <a:pPr lvl="0">
              <a:spcBef>
                <a:spcPts val="600"/>
              </a:spcBef>
              <a:spcAft>
                <a:spcPts val="1200"/>
              </a:spcAft>
            </a:pPr>
            <a:r>
              <a:rPr lang="en-US" sz="1300" dirty="0">
                <a:solidFill>
                  <a:prstClr val="black"/>
                </a:solidFill>
                <a:latin typeface="Arial" panose="020B0604020202020204" pitchFamily="34" charset="0"/>
                <a:cs typeface="Arial" panose="020B0604020202020204" pitchFamily="34" charset="0"/>
              </a:rPr>
              <a:t>How to use the Records Retention Schedule</a:t>
            </a:r>
          </a:p>
          <a:p>
            <a:pPr>
              <a:spcBef>
                <a:spcPts val="600"/>
              </a:spcBef>
              <a:spcAft>
                <a:spcPts val="1200"/>
              </a:spcAft>
            </a:pPr>
            <a:r>
              <a:rPr lang="en-US" sz="1300" dirty="0">
                <a:solidFill>
                  <a:prstClr val="black"/>
                </a:solidFill>
                <a:latin typeface="Arial" panose="020B0604020202020204" pitchFamily="34" charset="0"/>
                <a:cs typeface="Arial" panose="020B0604020202020204" pitchFamily="34" charset="0"/>
              </a:rPr>
              <a:t>What are RRS Codes and Explanations?</a:t>
            </a:r>
          </a:p>
          <a:p>
            <a:pPr>
              <a:spcBef>
                <a:spcPts val="600"/>
              </a:spcBef>
              <a:spcAft>
                <a:spcPts val="1200"/>
              </a:spcAft>
            </a:pPr>
            <a:r>
              <a:rPr lang="en-US" sz="1300" dirty="0">
                <a:solidFill>
                  <a:prstClr val="black"/>
                </a:solidFill>
                <a:latin typeface="Arial" panose="020B0604020202020204" pitchFamily="34" charset="0"/>
                <a:cs typeface="Arial" panose="020B0604020202020204" pitchFamily="34" charset="0"/>
              </a:rPr>
              <a:t>Disposition and Proper Disposal of Records                   (Including confidential records)</a:t>
            </a:r>
          </a:p>
          <a:p>
            <a:pPr>
              <a:spcBef>
                <a:spcPts val="600"/>
              </a:spcBef>
              <a:spcAft>
                <a:spcPts val="1200"/>
              </a:spcAft>
            </a:pPr>
            <a:r>
              <a:rPr lang="en-US" sz="1300" dirty="0">
                <a:solidFill>
                  <a:prstClr val="black"/>
                </a:solidFill>
                <a:latin typeface="Arial" panose="020B0604020202020204" pitchFamily="34" charset="0"/>
                <a:cs typeface="Arial" panose="020B0604020202020204" pitchFamily="34" charset="0"/>
              </a:rPr>
              <a:t>Legal Holds</a:t>
            </a:r>
          </a:p>
          <a:p>
            <a:pPr>
              <a:spcBef>
                <a:spcPts val="600"/>
              </a:spcBef>
              <a:spcAft>
                <a:spcPts val="1200"/>
              </a:spcAft>
            </a:pPr>
            <a:r>
              <a:rPr lang="en-US" sz="1300" dirty="0">
                <a:solidFill>
                  <a:prstClr val="black"/>
                </a:solidFill>
                <a:latin typeface="Arial" panose="020B0604020202020204" pitchFamily="34" charset="0"/>
                <a:cs typeface="Arial" panose="020B0604020202020204" pitchFamily="34" charset="0"/>
              </a:rPr>
              <a:t>Recycling</a:t>
            </a:r>
          </a:p>
          <a:p>
            <a:pPr>
              <a:spcBef>
                <a:spcPts val="600"/>
              </a:spcBef>
              <a:spcAft>
                <a:spcPts val="1200"/>
              </a:spcAft>
            </a:pPr>
            <a:r>
              <a:rPr lang="en-US" sz="1300" dirty="0">
                <a:solidFill>
                  <a:prstClr val="black"/>
                </a:solidFill>
                <a:latin typeface="Arial" panose="020B0604020202020204" pitchFamily="34" charset="0"/>
                <a:cs typeface="Arial" panose="020B0604020202020204" pitchFamily="34" charset="0"/>
              </a:rPr>
              <a:t>Accessing, completing and submitting a Final Disposition Log</a:t>
            </a:r>
          </a:p>
          <a:p>
            <a:pPr>
              <a:spcBef>
                <a:spcPts val="600"/>
              </a:spcBef>
              <a:spcAft>
                <a:spcPts val="1200"/>
              </a:spcAft>
            </a:pPr>
            <a:r>
              <a:rPr lang="en-US" sz="1300" dirty="0">
                <a:solidFill>
                  <a:prstClr val="black"/>
                </a:solidFill>
                <a:latin typeface="Arial" panose="020B0604020202020204" pitchFamily="34" charset="0"/>
                <a:cs typeface="Arial" panose="020B0604020202020204" pitchFamily="34" charset="0"/>
              </a:rPr>
              <a:t>University Archive and Archivist</a:t>
            </a:r>
          </a:p>
          <a:p>
            <a:pPr>
              <a:spcBef>
                <a:spcPts val="600"/>
              </a:spcBef>
              <a:spcAft>
                <a:spcPts val="1200"/>
              </a:spcAft>
            </a:pPr>
            <a:r>
              <a:rPr lang="en-US" sz="1300" dirty="0">
                <a:solidFill>
                  <a:prstClr val="black"/>
                </a:solidFill>
                <a:latin typeface="Arial" panose="020B0604020202020204" pitchFamily="34" charset="0"/>
                <a:cs typeface="Arial" panose="020B0604020202020204" pitchFamily="34" charset="0"/>
              </a:rPr>
              <a:t>Records Management Plan (RMP)</a:t>
            </a:r>
          </a:p>
          <a:p>
            <a:pPr>
              <a:spcBef>
                <a:spcPts val="600"/>
              </a:spcBef>
              <a:spcAft>
                <a:spcPts val="1200"/>
              </a:spcAft>
            </a:pPr>
            <a:r>
              <a:rPr lang="en-US" sz="1300" dirty="0">
                <a:solidFill>
                  <a:prstClr val="black"/>
                </a:solidFill>
                <a:latin typeface="Arial" panose="020B0604020202020204" pitchFamily="34" charset="0"/>
                <a:cs typeface="Arial" panose="020B0604020202020204" pitchFamily="34" charset="0"/>
              </a:rPr>
              <a:t>Document Type Requests</a:t>
            </a:r>
          </a:p>
          <a:p>
            <a:pPr marL="285750" lvl="0" indent="-285750">
              <a:spcBef>
                <a:spcPts val="600"/>
              </a:spcBef>
              <a:spcAft>
                <a:spcPts val="1200"/>
              </a:spcAft>
              <a:buFont typeface="Arial" panose="020B0604020202020204" pitchFamily="34" charset="0"/>
              <a:buChar char="•"/>
            </a:pPr>
            <a:endParaRPr lang="en-US" sz="1800" dirty="0">
              <a:solidFill>
                <a:prstClr val="black"/>
              </a:solidFill>
              <a:latin typeface="Arial" panose="020B0604020202020204" pitchFamily="34" charset="0"/>
              <a:cs typeface="Arial" panose="020B0604020202020204" pitchFamily="34" charset="0"/>
            </a:endParaRP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1" y="72737"/>
            <a:ext cx="962379" cy="826514"/>
          </a:xfrm>
          <a:prstGeom prst="rect">
            <a:avLst/>
          </a:prstGeom>
        </p:spPr>
      </p:pic>
      <p:sp>
        <p:nvSpPr>
          <p:cNvPr id="6" name="TextBox 5"/>
          <p:cNvSpPr txBox="1"/>
          <p:nvPr/>
        </p:nvSpPr>
        <p:spPr>
          <a:xfrm>
            <a:off x="7200" y="53353"/>
            <a:ext cx="890820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Training Topics</a:t>
            </a:r>
          </a:p>
        </p:txBody>
      </p:sp>
    </p:spTree>
    <p:extLst>
      <p:ext uri="{BB962C8B-B14F-4D97-AF65-F5344CB8AC3E}">
        <p14:creationId xmlns:p14="http://schemas.microsoft.com/office/powerpoint/2010/main" val="35563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20</a:t>
            </a:fld>
            <a:endParaRPr lang="en-US" dirty="0">
              <a:solidFill>
                <a:prstClr val="white"/>
              </a:solidFill>
            </a:endParaRPr>
          </a:p>
        </p:txBody>
      </p:sp>
      <p:sp>
        <p:nvSpPr>
          <p:cNvPr id="4" name="Rectangle 3"/>
          <p:cNvSpPr/>
          <p:nvPr/>
        </p:nvSpPr>
        <p:spPr>
          <a:xfrm>
            <a:off x="-2628" y="438150"/>
            <a:ext cx="9144000" cy="3323987"/>
          </a:xfrm>
          <a:prstGeom prst="rect">
            <a:avLst/>
          </a:prstGeom>
        </p:spPr>
        <p:txBody>
          <a:bodyPr wrap="square">
            <a:spAutoFit/>
          </a:bodyPr>
          <a:lstStyle/>
          <a:p>
            <a:pPr algn="ctr">
              <a:lnSpc>
                <a:spcPct val="150000"/>
              </a:lnSpc>
            </a:pPr>
            <a:r>
              <a:rPr lang="en-US" sz="6000" dirty="0">
                <a:latin typeface="Arial" panose="020B0604020202020204" pitchFamily="34" charset="0"/>
                <a:cs typeface="Arial" panose="020B0604020202020204" pitchFamily="34" charset="0"/>
              </a:rPr>
              <a:t>What are the RRS Codes</a:t>
            </a:r>
          </a:p>
          <a:p>
            <a:pPr algn="ctr"/>
            <a:r>
              <a:rPr lang="en-US" sz="6000" dirty="0">
                <a:latin typeface="Arial" panose="020B0604020202020204" pitchFamily="34" charset="0"/>
                <a:cs typeface="Arial" panose="020B0604020202020204" pitchFamily="34" charset="0"/>
              </a:rPr>
              <a:t> &amp; </a:t>
            </a:r>
          </a:p>
          <a:p>
            <a:pPr algn="ctr"/>
            <a:r>
              <a:rPr lang="en-US" sz="6000" dirty="0">
                <a:latin typeface="Arial" panose="020B0604020202020204" pitchFamily="34" charset="0"/>
                <a:cs typeface="Arial" panose="020B0604020202020204" pitchFamily="34" charset="0"/>
              </a:rPr>
              <a:t>Explanations?</a:t>
            </a:r>
          </a:p>
        </p:txBody>
      </p:sp>
    </p:spTree>
    <p:extLst>
      <p:ext uri="{BB962C8B-B14F-4D97-AF65-F5344CB8AC3E}">
        <p14:creationId xmlns:p14="http://schemas.microsoft.com/office/powerpoint/2010/main" val="1902589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21</a:t>
            </a:fld>
            <a:endParaRPr lang="en-US"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3350"/>
            <a:ext cx="6580030" cy="4440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5882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22</a:t>
            </a:fld>
            <a:endParaRPr lang="en-US"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57150"/>
            <a:ext cx="5583398" cy="4578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779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23</a:t>
            </a:fld>
            <a:endParaRPr lang="en-US"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57150"/>
            <a:ext cx="55626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88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24</a:t>
            </a:fld>
            <a:endParaRPr lang="en-US" dirty="0">
              <a:solidFill>
                <a:prstClr val="white"/>
              </a:solidFill>
            </a:endParaRPr>
          </a:p>
        </p:txBody>
      </p:sp>
      <p:sp>
        <p:nvSpPr>
          <p:cNvPr id="4" name="Rectangle 3"/>
          <p:cNvSpPr/>
          <p:nvPr/>
        </p:nvSpPr>
        <p:spPr>
          <a:xfrm>
            <a:off x="0" y="1215911"/>
            <a:ext cx="9144000" cy="3508653"/>
          </a:xfrm>
          <a:prstGeom prst="rect">
            <a:avLst/>
          </a:prstGeom>
        </p:spPr>
        <p:txBody>
          <a:bodyPr wrap="square">
            <a:spAutoFit/>
          </a:bodyPr>
          <a:lstStyle/>
          <a:p>
            <a:pPr marL="285750" lvl="0" indent="-285750">
              <a:buFont typeface="Arial" panose="020B0604020202020204" pitchFamily="34" charset="0"/>
              <a:buChar char="•"/>
            </a:pPr>
            <a:r>
              <a:rPr lang="en-US" sz="1600" b="1" dirty="0">
                <a:solidFill>
                  <a:prstClr val="black"/>
                </a:solidFill>
                <a:latin typeface="Arial" panose="020B0604020202020204" pitchFamily="34" charset="0"/>
                <a:cs typeface="Arial" panose="020B0604020202020204" pitchFamily="34" charset="0"/>
              </a:rPr>
              <a:t>Archival Records(I) </a:t>
            </a:r>
            <a:r>
              <a:rPr lang="en-US" sz="1600" dirty="0">
                <a:solidFill>
                  <a:prstClr val="black"/>
                </a:solidFill>
                <a:latin typeface="Arial" panose="020B0604020202020204" pitchFamily="34" charset="0"/>
                <a:cs typeface="Arial" panose="020B0604020202020204" pitchFamily="34" charset="0"/>
              </a:rPr>
              <a:t>The records </a:t>
            </a:r>
            <a:r>
              <a:rPr lang="en-US" sz="1600" b="1" dirty="0">
                <a:solidFill>
                  <a:prstClr val="black"/>
                </a:solidFill>
                <a:latin typeface="Arial" panose="020B0604020202020204" pitchFamily="34" charset="0"/>
                <a:cs typeface="Arial" panose="020B0604020202020204" pitchFamily="34" charset="0"/>
              </a:rPr>
              <a:t>must be transferred to University archive</a:t>
            </a:r>
            <a:r>
              <a:rPr lang="en-US" sz="1600" dirty="0">
                <a:solidFill>
                  <a:prstClr val="black"/>
                </a:solidFill>
                <a:latin typeface="Arial" panose="020B0604020202020204" pitchFamily="34" charset="0"/>
                <a:cs typeface="Arial" panose="020B0604020202020204" pitchFamily="34" charset="0"/>
              </a:rPr>
              <a:t> after the approved retention period (listed) has ended. </a:t>
            </a:r>
          </a:p>
          <a:p>
            <a:pPr marL="742950" lvl="1"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Not all archival records are filed with the University Archive</a:t>
            </a:r>
          </a:p>
          <a:p>
            <a:pPr marL="1200150" lvl="2" indent="-285750">
              <a:buFont typeface="Wingdings" panose="05000000000000000000" pitchFamily="2" charset="2"/>
              <a:buChar char="§"/>
            </a:pPr>
            <a:r>
              <a:rPr lang="en-US" sz="1500" dirty="0">
                <a:latin typeface="Arial" panose="020B0604020202020204" pitchFamily="34" charset="0"/>
                <a:cs typeface="Arial" panose="020B0604020202020204" pitchFamily="34" charset="0"/>
              </a:rPr>
              <a:t>Example: Financial Aid Records</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b="1" dirty="0">
                <a:solidFill>
                  <a:prstClr val="black"/>
                </a:solidFill>
                <a:latin typeface="Arial" panose="020B0604020202020204" pitchFamily="34" charset="0"/>
                <a:cs typeface="Arial" panose="020B0604020202020204" pitchFamily="34" charset="0"/>
              </a:rPr>
              <a:t>Archival Records (O) </a:t>
            </a:r>
            <a:r>
              <a:rPr lang="en-US" sz="1600" dirty="0">
                <a:solidFill>
                  <a:prstClr val="black"/>
                </a:solidFill>
                <a:latin typeface="Arial" panose="020B0604020202020204" pitchFamily="34" charset="0"/>
                <a:cs typeface="Arial" panose="020B0604020202020204" pitchFamily="34" charset="0"/>
              </a:rPr>
              <a:t>Records that are </a:t>
            </a:r>
            <a:r>
              <a:rPr lang="en-US" sz="1600" b="1" dirty="0">
                <a:solidFill>
                  <a:prstClr val="black"/>
                </a:solidFill>
                <a:latin typeface="Arial" panose="020B0604020202020204" pitchFamily="34" charset="0"/>
                <a:cs typeface="Arial" panose="020B0604020202020204" pitchFamily="34" charset="0"/>
              </a:rPr>
              <a:t>reviewed by the University Archivist to determine historical value</a:t>
            </a:r>
            <a:r>
              <a:rPr lang="en-US" sz="1600" dirty="0">
                <a:solidFill>
                  <a:prstClr val="black"/>
                </a:solidFill>
                <a:latin typeface="Arial" panose="020B0604020202020204" pitchFamily="34" charset="0"/>
                <a:cs typeface="Arial" panose="020B0604020202020204" pitchFamily="34" charset="0"/>
              </a:rPr>
              <a:t> before disposition or destruction. Records found to have historical value should be transferred to the University archives after the approved retention period (listed) has ended. </a:t>
            </a: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Vital Records (X) </a:t>
            </a:r>
            <a:r>
              <a:rPr lang="en-US" sz="1600" dirty="0">
                <a:latin typeface="Arial" panose="020B0604020202020204" pitchFamily="34" charset="0"/>
                <a:cs typeface="Arial" panose="020B0604020202020204" pitchFamily="34" charset="0"/>
              </a:rPr>
              <a:t>Records that are essential to resume business or continue an organization, to recreate a component’s financial or legal position, or to preserve the rights of employees and citizens. </a:t>
            </a:r>
          </a:p>
          <a:p>
            <a:pPr marL="285750" lvl="0" indent="-285750">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p:txBody>
      </p:sp>
      <p:sp>
        <p:nvSpPr>
          <p:cNvPr id="2" name="TextBox 1"/>
          <p:cNvSpPr txBox="1"/>
          <p:nvPr/>
        </p:nvSpPr>
        <p:spPr>
          <a:xfrm>
            <a:off x="0" y="190775"/>
            <a:ext cx="914400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Reference to Codes</a:t>
            </a:r>
          </a:p>
        </p:txBody>
      </p:sp>
    </p:spTree>
    <p:extLst>
      <p:ext uri="{BB962C8B-B14F-4D97-AF65-F5344CB8AC3E}">
        <p14:creationId xmlns:p14="http://schemas.microsoft.com/office/powerpoint/2010/main" val="404100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25</a:t>
            </a:fld>
            <a:endParaRPr lang="en-US" dirty="0">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7150"/>
            <a:ext cx="7196521" cy="4574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12603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26</a:t>
            </a:fld>
            <a:endParaRPr lang="en-US">
              <a:solidFill>
                <a:prstClr val="white"/>
              </a:solidFill>
            </a:endParaRPr>
          </a:p>
        </p:txBody>
      </p:sp>
      <p:sp>
        <p:nvSpPr>
          <p:cNvPr id="5" name="TextBox 4"/>
          <p:cNvSpPr txBox="1"/>
          <p:nvPr/>
        </p:nvSpPr>
        <p:spPr>
          <a:xfrm>
            <a:off x="0" y="115433"/>
            <a:ext cx="9144000"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Wait! Archives? Archivist?</a:t>
            </a:r>
          </a:p>
        </p:txBody>
      </p:sp>
      <p:sp>
        <p:nvSpPr>
          <p:cNvPr id="6" name="TextBox 5"/>
          <p:cNvSpPr txBox="1"/>
          <p:nvPr/>
        </p:nvSpPr>
        <p:spPr>
          <a:xfrm>
            <a:off x="0" y="942976"/>
            <a:ext cx="6235148" cy="4847481"/>
          </a:xfrm>
          <a:prstGeom prst="rect">
            <a:avLst/>
          </a:prstGeom>
          <a:noFill/>
        </p:spPr>
        <p:txBody>
          <a:bodyPr wrap="square" rtlCol="0" anchor="t">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There is a University Archives for UNT System and UNT Denton at the Denton Campus and a University Archive at the Dallas Campus for UNT Dallas archival records. </a:t>
            </a:r>
          </a:p>
          <a:p>
            <a:pPr marL="285750" indent="-2857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The University Archive at Denton, is part of the Special Collections department of UNT Libraries</a:t>
            </a:r>
            <a:r>
              <a:rPr lang="en-US" sz="1200">
                <a:latin typeface="Arial" panose="020B0604020202020204" pitchFamily="34" charset="0"/>
                <a:cs typeface="Arial" panose="020B0604020202020204" pitchFamily="34" charset="0"/>
              </a:rPr>
              <a:t>. </a:t>
            </a:r>
            <a:endParaRPr lang="en-US" sz="140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200">
                <a:latin typeface="Arial" panose="020B0604020202020204" pitchFamily="34" charset="0"/>
                <a:cs typeface="Arial" panose="020B0604020202020204" pitchFamily="34" charset="0"/>
              </a:rPr>
              <a:t>The Special Collections department is responsible for many collections of rare and unique materials including faculty papers, organization archives, photography collections, rare books, maps and oral histories. </a:t>
            </a:r>
          </a:p>
          <a:p>
            <a:pPr marL="742950" lvl="1" indent="-285750">
              <a:buFont typeface="Wingdings" panose="05000000000000000000" pitchFamily="2" charset="2"/>
              <a:buChar char="§"/>
            </a:pPr>
            <a:endParaRPr lang="en-US"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The Special Collections department and the University Archive at Dallas preserves official university records which have met their retention period and have enduring, historical value to the university and the community.</a:t>
            </a:r>
          </a:p>
          <a:p>
            <a:pPr marL="742950" lvl="1" indent="-285750">
              <a:buFont typeface="Arial" panose="020B0604020202020204" pitchFamily="34" charset="0"/>
              <a:buChar char="•"/>
            </a:pPr>
            <a:endParaRPr lang="en-US" sz="15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The records identified by the Archivist as having historical value are designated as “Archival” (I) or “Archival Review” (O) in the retention schedule</a:t>
            </a:r>
            <a:r>
              <a:rPr lang="en-US" sz="1500">
                <a:latin typeface="Arial" panose="020B0604020202020204" pitchFamily="34" charset="0"/>
                <a:cs typeface="Arial" panose="020B0604020202020204" pitchFamily="34" charset="0"/>
              </a:rPr>
              <a:t>.</a:t>
            </a:r>
          </a:p>
          <a:p>
            <a:pPr lvl="1"/>
            <a:endParaRPr lang="en-US"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5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7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7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203" y="1702904"/>
            <a:ext cx="2674092" cy="1782728"/>
          </a:xfrm>
          <a:prstGeom prst="rect">
            <a:avLst/>
          </a:prstGeom>
        </p:spPr>
      </p:pic>
    </p:spTree>
    <p:extLst>
      <p:ext uri="{BB962C8B-B14F-4D97-AF65-F5344CB8AC3E}">
        <p14:creationId xmlns:p14="http://schemas.microsoft.com/office/powerpoint/2010/main" val="5200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27</a:t>
            </a:fld>
            <a:endParaRPr lang="en-US">
              <a:solidFill>
                <a:prstClr val="white"/>
              </a:solidFill>
            </a:endParaRPr>
          </a:p>
        </p:txBody>
      </p:sp>
      <p:sp>
        <p:nvSpPr>
          <p:cNvPr id="4" name="TextBox 3"/>
          <p:cNvSpPr txBox="1"/>
          <p:nvPr/>
        </p:nvSpPr>
        <p:spPr>
          <a:xfrm>
            <a:off x="0" y="28575"/>
            <a:ext cx="9144000" cy="646331"/>
          </a:xfrm>
          <a:prstGeom prst="rect">
            <a:avLst/>
          </a:prstGeom>
          <a:noFill/>
        </p:spPr>
        <p:txBody>
          <a:bodyPr wrap="square" rtlCol="0" anchor="t">
            <a:spAutoFit/>
          </a:bodyPr>
          <a:lstStyle/>
          <a:p>
            <a:pPr algn="ctr"/>
            <a:r>
              <a:rPr lang="en-US" sz="3600">
                <a:latin typeface="Arial" panose="020B0604020202020204" pitchFamily="34" charset="0"/>
                <a:cs typeface="Arial" panose="020B0604020202020204" pitchFamily="34" charset="0"/>
              </a:rPr>
              <a:t>University Archive and Archivist</a:t>
            </a:r>
          </a:p>
        </p:txBody>
      </p:sp>
      <p:sp>
        <p:nvSpPr>
          <p:cNvPr id="5" name="TextBox 4"/>
          <p:cNvSpPr txBox="1"/>
          <p:nvPr/>
        </p:nvSpPr>
        <p:spPr>
          <a:xfrm>
            <a:off x="0" y="674906"/>
            <a:ext cx="9144000" cy="5324535"/>
          </a:xfrm>
          <a:prstGeom prst="rect">
            <a:avLst/>
          </a:prstGeom>
          <a:noFill/>
        </p:spPr>
        <p:txBody>
          <a:bodyPr wrap="square" rtlCol="0" anchor="t">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Before sending materials to the archive, you must first file a Final Disposition Log with the Institutional Records Management Office, as well as get approval for disposition of records.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Archivist will evaluate materials on a case-by-case basis. Only materials that are historically significant can be accepted to the archive.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Faculty papers and personal archives are not official university records but are donated to the university archive in some instances. </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You may submit electronic records such as PDF documents and digital photos to the archive. There is no need to print materials.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To discuss the donation of non-official university records please contact the University Archivist.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UNT System and UNT</a:t>
            </a:r>
          </a:p>
          <a:p>
            <a:pPr marL="1200150" lvl="2" indent="-285750">
              <a:buFont typeface="Arial" panose="020B0604020202020204" pitchFamily="34" charset="0"/>
              <a:buChar char="•"/>
            </a:pPr>
            <a:r>
              <a:rPr lang="en-US" sz="1400" dirty="0">
                <a:solidFill>
                  <a:schemeClr val="accent1">
                    <a:lumMod val="75000"/>
                  </a:schemeClr>
                </a:solidFill>
                <a:latin typeface="Arial" panose="020B0604020202020204" pitchFamily="34" charset="0"/>
                <a:cs typeface="Arial" panose="020B0604020202020204" pitchFamily="34" charset="0"/>
                <a:hlinkClick r:id="rId3"/>
              </a:rPr>
              <a:t>archivesrarebooks@unt.edu</a:t>
            </a:r>
          </a:p>
          <a:p>
            <a:pPr marL="742950" lvl="1" indent="-285750">
              <a:buFont typeface="Arial" panose="020B0604020202020204" pitchFamily="34" charset="0"/>
              <a:buChar char="•"/>
            </a:pPr>
            <a:r>
              <a:rPr lang="en-US" sz="1400" dirty="0">
                <a:solidFill>
                  <a:srgbClr val="000000"/>
                </a:solidFill>
                <a:latin typeface="Arial"/>
              </a:rPr>
              <a:t>UNT Dallas</a:t>
            </a:r>
          </a:p>
          <a:p>
            <a:pPr marL="1200150" lvl="2" indent="-285750">
              <a:buFont typeface="Arial" panose="020B0604020202020204" pitchFamily="34" charset="0"/>
              <a:buChar char="•"/>
            </a:pPr>
            <a:r>
              <a:rPr lang="en-US" sz="1400" dirty="0">
                <a:latin typeface="Arial"/>
                <a:hlinkClick r:id="rId4"/>
              </a:rPr>
              <a:t>Brenda.Robertson@untdallas.edu</a:t>
            </a:r>
            <a:r>
              <a:rPr lang="en-US" sz="1400" dirty="0">
                <a:latin typeface="Arial"/>
              </a:rPr>
              <a:t> </a:t>
            </a:r>
          </a:p>
          <a:p>
            <a:pPr marL="1200150" lvl="2" indent="-285750">
              <a:buFont typeface="Arial" panose="020B0604020202020204" pitchFamily="34" charset="0"/>
              <a:buChar char="•"/>
            </a:pPr>
            <a:r>
              <a:rPr lang="en-US" sz="1400" dirty="0">
                <a:latin typeface="Arial"/>
              </a:rPr>
              <a:t>972-338-1617</a:t>
            </a:r>
          </a:p>
          <a:p>
            <a:pPr marL="285750" indent="-285750">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hlinkClick r:id="rId3"/>
            </a:endParaRPr>
          </a:p>
          <a:p>
            <a:r>
              <a:rPr lang="en-US" sz="1600" dirty="0">
                <a:solidFill>
                  <a:srgbClr val="000000"/>
                </a:solidFill>
                <a:latin typeface="Arial" panose="020B0604020202020204" pitchFamily="34" charset="0"/>
                <a:cs typeface="Arial" panose="020B0604020202020204" pitchFamily="34" charset="0"/>
              </a:rPr>
              <a:t>  </a:t>
            </a:r>
          </a:p>
          <a:p>
            <a:r>
              <a:rPr lang="en-US" sz="1600" dirty="0">
                <a:solidFill>
                  <a:srgbClr val="000000"/>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12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1" y="3244865"/>
            <a:ext cx="3197772" cy="1405510"/>
          </a:xfrm>
          <a:prstGeom prst="rect">
            <a:avLst/>
          </a:prstGeom>
        </p:spPr>
      </p:pic>
      <p:sp>
        <p:nvSpPr>
          <p:cNvPr id="2" name="Title 1"/>
          <p:cNvSpPr>
            <a:spLocks noGrp="1"/>
          </p:cNvSpPr>
          <p:nvPr>
            <p:ph type="title"/>
          </p:nvPr>
        </p:nvSpPr>
        <p:spPr>
          <a:xfrm>
            <a:off x="0" y="57150"/>
            <a:ext cx="9144000" cy="584775"/>
          </a:xfrm>
        </p:spPr>
        <p:txBody>
          <a:bodyPr>
            <a:normAutofit/>
          </a:bodyPr>
          <a:lstStyle/>
          <a:p>
            <a:pPr lvl="0" algn="ctr" fontAlgn="base">
              <a:spcAft>
                <a:spcPct val="0"/>
              </a:spcAft>
            </a:pPr>
            <a:r>
              <a:rPr lang="en-US" sz="3200" b="1" dirty="0">
                <a:latin typeface="Arial" panose="020B0604020202020204" pitchFamily="34" charset="0"/>
                <a:cs typeface="Arial" panose="020B0604020202020204" pitchFamily="34" charset="0"/>
              </a:rPr>
              <a:t>Disposition and Proper Disposal of Records</a:t>
            </a:r>
            <a:endParaRPr lang="en-US" altLang="en-US" sz="32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0" y="819150"/>
            <a:ext cx="9144000" cy="3259725"/>
          </a:xfrm>
        </p:spPr>
        <p:txBody>
          <a:bodyPr>
            <a:normAutofit fontScale="92500" lnSpcReduction="20000"/>
          </a:bodyPr>
          <a:lstStyle/>
          <a:p>
            <a:r>
              <a:rPr lang="en-US" sz="1800" b="1" dirty="0">
                <a:latin typeface="Arial" panose="020B0604020202020204" pitchFamily="34" charset="0"/>
                <a:cs typeface="Arial" panose="020B0604020202020204" pitchFamily="34" charset="0"/>
              </a:rPr>
              <a:t>Final Disposition </a:t>
            </a:r>
            <a:r>
              <a:rPr lang="en-US" sz="1800" dirty="0">
                <a:latin typeface="Arial" panose="020B0604020202020204" pitchFamily="34" charset="0"/>
                <a:cs typeface="Arial" panose="020B0604020202020204" pitchFamily="34" charset="0"/>
              </a:rPr>
              <a:t>is the </a:t>
            </a:r>
            <a:r>
              <a:rPr lang="en-US" sz="1800" b="1" dirty="0">
                <a:latin typeface="Arial" panose="020B0604020202020204" pitchFamily="34" charset="0"/>
                <a:cs typeface="Arial" panose="020B0604020202020204" pitchFamily="34" charset="0"/>
              </a:rPr>
              <a:t>terminal treatment of a record</a:t>
            </a:r>
            <a:r>
              <a:rPr lang="en-US" sz="1800" dirty="0">
                <a:latin typeface="Arial" panose="020B0604020202020204" pitchFamily="34" charset="0"/>
                <a:cs typeface="Arial" panose="020B0604020202020204" pitchFamily="34" charset="0"/>
              </a:rPr>
              <a:t>, either by destruction or permanent storage in the University Archives.  The disposition of records shall be documented on the Final Disposition Log (FDL).</a:t>
            </a:r>
            <a:r>
              <a:rPr lang="en-US" sz="1800" b="1" dirty="0">
                <a:latin typeface="Arial" panose="020B0604020202020204" pitchFamily="34" charset="0"/>
                <a:cs typeface="Arial" panose="020B0604020202020204" pitchFamily="34" charset="0"/>
              </a:rPr>
              <a:t> </a:t>
            </a:r>
          </a:p>
          <a:p>
            <a:pPr>
              <a:lnSpc>
                <a:spcPct val="100000"/>
              </a:lnSpc>
              <a:spcBef>
                <a:spcPts val="0"/>
              </a:spcBef>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 addition, records shall not be disposed of before their retention period and shall not be disposed of prior to approval of the FDL by our office.</a:t>
            </a:r>
            <a:r>
              <a:rPr lang="en-US" sz="1800" i="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Units must use the current version of the FDL to list all records to be disposed of and send this log to the Institutional Records Management Program preferably through email to </a:t>
            </a:r>
            <a:r>
              <a:rPr lang="en-US" sz="1800" dirty="0">
                <a:latin typeface="Arial" panose="020B0604020202020204" pitchFamily="34" charset="0"/>
                <a:cs typeface="Arial" panose="020B0604020202020204" pitchFamily="34" charset="0"/>
                <a:hlinkClick r:id="rId4"/>
              </a:rPr>
              <a:t>records@unt.edu</a:t>
            </a:r>
            <a:r>
              <a:rPr lang="en-US" sz="1800" dirty="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It is advised to periodically check the records management website or with the records management office for updates.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If </a:t>
            </a:r>
            <a:r>
              <a:rPr lang="en-US" sz="1800">
                <a:latin typeface="Arial" panose="020B0604020202020204" pitchFamily="34" charset="0"/>
                <a:cs typeface="Arial" panose="020B0604020202020204" pitchFamily="34" charset="0"/>
              </a:rPr>
              <a:t>a record is </a:t>
            </a:r>
            <a:r>
              <a:rPr lang="en-US" sz="1800" dirty="0">
                <a:latin typeface="Arial" panose="020B0604020202020204" pitchFamily="34" charset="0"/>
                <a:cs typeface="Arial" panose="020B0604020202020204" pitchFamily="34" charset="0"/>
              </a:rPr>
              <a:t>not on the RRS, it</a:t>
            </a:r>
            <a:r>
              <a:rPr lang="en-US" sz="1800" b="1" dirty="0">
                <a:latin typeface="Arial" panose="020B0604020202020204" pitchFamily="34" charset="0"/>
                <a:cs typeface="Arial" panose="020B0604020202020204" pitchFamily="34" charset="0"/>
              </a:rPr>
              <a:t> cannot </a:t>
            </a:r>
            <a:r>
              <a:rPr lang="en-US" sz="1800" dirty="0">
                <a:latin typeface="Arial" panose="020B0604020202020204" pitchFamily="34" charset="0"/>
                <a:cs typeface="Arial" panose="020B0604020202020204" pitchFamily="34" charset="0"/>
              </a:rPr>
              <a:t>be disposed of. </a:t>
            </a:r>
          </a:p>
          <a:p>
            <a:endParaRPr lang="en-US" sz="1800" dirty="0">
              <a:latin typeface="Arial" panose="020B0604020202020204" pitchFamily="34" charset="0"/>
              <a:cs typeface="Arial" panose="020B0604020202020204" pitchFamily="34" charset="0"/>
            </a:endParaRPr>
          </a:p>
          <a:p>
            <a:pPr marL="0" indent="0">
              <a:buNone/>
            </a:pPr>
            <a:endParaRPr lang="en-US" dirty="0"/>
          </a:p>
        </p:txBody>
      </p:sp>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28</a:t>
            </a:fld>
            <a:endParaRPr lang="en-US" dirty="0">
              <a:solidFill>
                <a:prstClr val="white"/>
              </a:solidFill>
            </a:endParaRPr>
          </a:p>
        </p:txBody>
      </p:sp>
    </p:spTree>
    <p:extLst>
      <p:ext uri="{BB962C8B-B14F-4D97-AF65-F5344CB8AC3E}">
        <p14:creationId xmlns:p14="http://schemas.microsoft.com/office/powerpoint/2010/main" val="328893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29</a:t>
            </a:fld>
            <a:endParaRPr lang="en-US" dirty="0">
              <a:solidFill>
                <a:prstClr val="white"/>
              </a:solidFill>
            </a:endParaRPr>
          </a:p>
        </p:txBody>
      </p:sp>
      <p:sp>
        <p:nvSpPr>
          <p:cNvPr id="4" name="TextBox 3"/>
          <p:cNvSpPr txBox="1"/>
          <p:nvPr/>
        </p:nvSpPr>
        <p:spPr>
          <a:xfrm>
            <a:off x="1" y="0"/>
            <a:ext cx="914399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Disposal of Confidential Records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198" y="705772"/>
            <a:ext cx="3657600" cy="1668780"/>
          </a:xfrm>
          <a:prstGeom prst="rect">
            <a:avLst/>
          </a:prstGeom>
        </p:spPr>
      </p:pic>
      <p:sp>
        <p:nvSpPr>
          <p:cNvPr id="6" name="TextBox 5"/>
          <p:cNvSpPr txBox="1"/>
          <p:nvPr/>
        </p:nvSpPr>
        <p:spPr>
          <a:xfrm>
            <a:off x="1" y="2571750"/>
            <a:ext cx="9143999" cy="1923604"/>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Official records, convenience copies, or transitory information containing confidential information must be destroyed in a manner that preserves confidentiality throughout the entire disposition process. </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Confidential information should never be placed in: the trash, unlocked recycling bins, or any other container that does not ensure adequate security of a record until it is permanently destroyed.</a:t>
            </a:r>
          </a:p>
        </p:txBody>
      </p:sp>
    </p:spTree>
    <p:extLst>
      <p:ext uri="{BB962C8B-B14F-4D97-AF65-F5344CB8AC3E}">
        <p14:creationId xmlns:p14="http://schemas.microsoft.com/office/powerpoint/2010/main" val="3234126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9144000" cy="646331"/>
          </a:xfrm>
        </p:spPr>
        <p:txBody>
          <a:bodyPr>
            <a:normAutofit/>
          </a:bodyPr>
          <a:lstStyle/>
          <a:p>
            <a:pPr algn="ctr"/>
            <a:r>
              <a:rPr lang="en-US" sz="3600" b="1" dirty="0">
                <a:latin typeface="Arial" panose="020B0604020202020204" pitchFamily="34" charset="0"/>
                <a:cs typeface="Arial" panose="020B0604020202020204" pitchFamily="34" charset="0"/>
              </a:rPr>
              <a:t>What is Records Management?</a:t>
            </a:r>
          </a:p>
        </p:txBody>
      </p:sp>
      <p:sp>
        <p:nvSpPr>
          <p:cNvPr id="4" name="Content Placeholder 3"/>
          <p:cNvSpPr>
            <a:spLocks noGrp="1"/>
          </p:cNvSpPr>
          <p:nvPr>
            <p:ph idx="1"/>
          </p:nvPr>
        </p:nvSpPr>
        <p:spPr>
          <a:xfrm>
            <a:off x="0" y="1132285"/>
            <a:ext cx="9144000" cy="3771900"/>
          </a:xfrm>
        </p:spPr>
        <p:txBody>
          <a:bodyPr>
            <a:normAutofit fontScale="62500" lnSpcReduction="20000"/>
          </a:bodyPr>
          <a:lstStyle/>
          <a:p>
            <a:pPr fontAlgn="base">
              <a:lnSpc>
                <a:spcPct val="120000"/>
              </a:lnSpc>
              <a:spcBef>
                <a:spcPct val="0"/>
              </a:spcBef>
              <a:spcAft>
                <a:spcPct val="0"/>
              </a:spcAft>
              <a:buSzPct val="125000"/>
            </a:pPr>
            <a:r>
              <a:rPr lang="en-US" altLang="en-US" sz="2900" b="1" dirty="0">
                <a:latin typeface="Arial" panose="020B0604020202020204" pitchFamily="34" charset="0"/>
                <a:cs typeface="Arial" panose="020B0604020202020204" pitchFamily="34" charset="0"/>
              </a:rPr>
              <a:t>Records Management </a:t>
            </a:r>
            <a:r>
              <a:rPr lang="en-US" altLang="en-US" sz="2900" dirty="0">
                <a:latin typeface="Arial" panose="020B0604020202020204" pitchFamily="34" charset="0"/>
                <a:cs typeface="Arial" panose="020B0604020202020204" pitchFamily="34" charset="0"/>
              </a:rPr>
              <a:t>is the application of management techniques to the creation, use, maintenance, retention, preservation and destruction of records for the purposes of improving the efficiency of business operations. </a:t>
            </a:r>
          </a:p>
          <a:p>
            <a:pPr fontAlgn="base">
              <a:lnSpc>
                <a:spcPct val="120000"/>
              </a:lnSpc>
              <a:spcBef>
                <a:spcPct val="0"/>
              </a:spcBef>
              <a:spcAft>
                <a:spcPct val="0"/>
              </a:spcAft>
              <a:buSzPct val="125000"/>
            </a:pPr>
            <a:endParaRPr lang="en-US" altLang="en-US" sz="2900" dirty="0">
              <a:latin typeface="Arial" panose="020B0604020202020204" pitchFamily="34" charset="0"/>
              <a:cs typeface="Arial" panose="020B0604020202020204" pitchFamily="34" charset="0"/>
            </a:endParaRPr>
          </a:p>
          <a:p>
            <a:pPr fontAlgn="base">
              <a:lnSpc>
                <a:spcPct val="120000"/>
              </a:lnSpc>
              <a:spcBef>
                <a:spcPct val="0"/>
              </a:spcBef>
              <a:spcAft>
                <a:spcPct val="0"/>
              </a:spcAft>
              <a:buSzPct val="125000"/>
            </a:pPr>
            <a:r>
              <a:rPr lang="en-US" altLang="en-US" sz="2900" dirty="0">
                <a:latin typeface="Arial" panose="020B0604020202020204" pitchFamily="34" charset="0"/>
                <a:cs typeface="Arial" panose="020B0604020202020204" pitchFamily="34" charset="0"/>
              </a:rPr>
              <a:t>Each business unit under the UNT System has a responsibility to preserve and protect all records that are under its control. </a:t>
            </a:r>
          </a:p>
          <a:p>
            <a:pPr fontAlgn="base">
              <a:lnSpc>
                <a:spcPct val="120000"/>
              </a:lnSpc>
              <a:spcBef>
                <a:spcPct val="0"/>
              </a:spcBef>
              <a:spcAft>
                <a:spcPct val="0"/>
              </a:spcAft>
              <a:buSzPct val="125000"/>
            </a:pPr>
            <a:endParaRPr lang="en-US" altLang="en-US" sz="2900" dirty="0">
              <a:latin typeface="Arial" panose="020B0604020202020204" pitchFamily="34" charset="0"/>
              <a:cs typeface="Arial" panose="020B0604020202020204" pitchFamily="34" charset="0"/>
            </a:endParaRPr>
          </a:p>
          <a:p>
            <a:pPr fontAlgn="base">
              <a:lnSpc>
                <a:spcPct val="120000"/>
              </a:lnSpc>
              <a:spcBef>
                <a:spcPct val="0"/>
              </a:spcBef>
              <a:spcAft>
                <a:spcPct val="0"/>
              </a:spcAft>
              <a:buSzPct val="125000"/>
            </a:pPr>
            <a:r>
              <a:rPr lang="en-US" altLang="en-US" sz="2900" dirty="0">
                <a:latin typeface="Arial" panose="020B0604020202020204" pitchFamily="34" charset="0"/>
                <a:cs typeface="Arial" panose="020B0604020202020204" pitchFamily="34" charset="0"/>
              </a:rPr>
              <a:t>Texas law requires that official state records:</a:t>
            </a:r>
          </a:p>
          <a:p>
            <a:pPr lvl="1" fontAlgn="base">
              <a:lnSpc>
                <a:spcPct val="120000"/>
              </a:lnSpc>
              <a:spcBef>
                <a:spcPct val="0"/>
              </a:spcBef>
              <a:spcAft>
                <a:spcPct val="0"/>
              </a:spcAft>
              <a:buSzPct val="125000"/>
              <a:buFont typeface="Wingdings" panose="05000000000000000000" pitchFamily="2" charset="2"/>
              <a:buChar char="§"/>
            </a:pPr>
            <a:r>
              <a:rPr lang="en-US" altLang="en-US" sz="2700" dirty="0">
                <a:latin typeface="Arial" panose="020B0604020202020204" pitchFamily="34" charset="0"/>
                <a:cs typeface="Arial" panose="020B0604020202020204" pitchFamily="34" charset="0"/>
              </a:rPr>
              <a:t>Be identified and categorized based on their function in the state government.</a:t>
            </a:r>
          </a:p>
          <a:p>
            <a:pPr lvl="1" fontAlgn="base">
              <a:lnSpc>
                <a:spcPct val="120000"/>
              </a:lnSpc>
              <a:spcBef>
                <a:spcPct val="0"/>
              </a:spcBef>
              <a:spcAft>
                <a:spcPct val="0"/>
              </a:spcAft>
              <a:buSzPct val="125000"/>
              <a:buFont typeface="Wingdings" panose="05000000000000000000" pitchFamily="2" charset="2"/>
              <a:buChar char="§"/>
            </a:pPr>
            <a:r>
              <a:rPr lang="en-US" altLang="en-US" sz="2700" dirty="0">
                <a:latin typeface="Arial" panose="020B0604020202020204" pitchFamily="34" charset="0"/>
                <a:cs typeface="Arial" panose="020B0604020202020204" pitchFamily="34" charset="0"/>
              </a:rPr>
              <a:t>Be retained for periods specified by law or by good business practice (if no law applies).</a:t>
            </a:r>
          </a:p>
          <a:p>
            <a:pPr lvl="1" fontAlgn="base">
              <a:lnSpc>
                <a:spcPct val="120000"/>
              </a:lnSpc>
              <a:spcBef>
                <a:spcPct val="0"/>
              </a:spcBef>
              <a:spcAft>
                <a:spcPct val="0"/>
              </a:spcAft>
              <a:buSzPct val="125000"/>
              <a:buFont typeface="Wingdings" panose="05000000000000000000" pitchFamily="2" charset="2"/>
              <a:buChar char="§"/>
            </a:pPr>
            <a:r>
              <a:rPr lang="en-US" altLang="en-US" sz="2700" dirty="0">
                <a:latin typeface="Arial" panose="020B0604020202020204" pitchFamily="34" charset="0"/>
                <a:cs typeface="Arial" panose="020B0604020202020204" pitchFamily="34" charset="0"/>
              </a:rPr>
              <a:t>Have their disposition documented in a log, after their retention period has ended. </a:t>
            </a:r>
          </a:p>
          <a:p>
            <a:pPr marL="0" lvl="0" indent="0" fontAlgn="base">
              <a:lnSpc>
                <a:spcPct val="120000"/>
              </a:lnSpc>
              <a:spcBef>
                <a:spcPct val="0"/>
              </a:spcBef>
              <a:spcAft>
                <a:spcPct val="0"/>
              </a:spcAft>
              <a:buSzPct val="125000"/>
              <a:buNone/>
            </a:pPr>
            <a:endParaRPr lang="en-US" altLang="en-US" dirty="0"/>
          </a:p>
          <a:p>
            <a:pPr marL="227013" lvl="0" indent="-227013" fontAlgn="base">
              <a:lnSpc>
                <a:spcPct val="120000"/>
              </a:lnSpc>
              <a:spcBef>
                <a:spcPct val="0"/>
              </a:spcBef>
              <a:spcAft>
                <a:spcPct val="0"/>
              </a:spcAft>
              <a:buSzPct val="125000"/>
            </a:pPr>
            <a:endParaRPr lang="en-US" altLang="en-US" dirty="0"/>
          </a:p>
          <a:p>
            <a:pPr marL="0" indent="0" algn="just" fontAlgn="base">
              <a:lnSpc>
                <a:spcPct val="80000"/>
              </a:lnSpc>
              <a:spcBef>
                <a:spcPct val="0"/>
              </a:spcBef>
              <a:spcAft>
                <a:spcPct val="0"/>
              </a:spcAft>
              <a:buNone/>
              <a:defRPr/>
            </a:pPr>
            <a:endParaRPr lang="en-US" b="1" dirty="0">
              <a:latin typeface="Microsoft Sans Serif" pitchFamily="34" charset="0"/>
              <a:cs typeface="Microsoft Sans Serif" pitchFamily="34" charset="0"/>
            </a:endParaRPr>
          </a:p>
          <a:p>
            <a:endParaRPr lang="en-US" dirty="0"/>
          </a:p>
        </p:txBody>
      </p:sp>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164050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30</a:t>
            </a:fld>
            <a:endParaRPr lang="en-US">
              <a:solidFill>
                <a:prstClr val="white"/>
              </a:solidFill>
            </a:endParaRPr>
          </a:p>
        </p:txBody>
      </p:sp>
      <p:sp>
        <p:nvSpPr>
          <p:cNvPr id="5" name="TextBox 4"/>
          <p:cNvSpPr txBox="1"/>
          <p:nvPr/>
        </p:nvSpPr>
        <p:spPr>
          <a:xfrm>
            <a:off x="-6285" y="28491"/>
            <a:ext cx="9144000" cy="646331"/>
          </a:xfrm>
          <a:prstGeom prst="rect">
            <a:avLst/>
          </a:prstGeom>
          <a:noFill/>
        </p:spPr>
        <p:txBody>
          <a:bodyPr wrap="square" rtlCol="0">
            <a:spAutoFit/>
          </a:bodyPr>
          <a:lstStyle/>
          <a:p>
            <a:pPr algn="ctr"/>
            <a:r>
              <a:rPr lang="en-US" sz="3600" b="1">
                <a:latin typeface="Arial" panose="020B0604020202020204" pitchFamily="34" charset="0"/>
                <a:cs typeface="Arial" panose="020B0604020202020204" pitchFamily="34" charset="0"/>
              </a:rPr>
              <a:t>Recycling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113" y="351656"/>
            <a:ext cx="1066800" cy="11924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123458"/>
            <a:ext cx="1391384" cy="1391384"/>
          </a:xfrm>
          <a:prstGeom prst="rect">
            <a:avLst/>
          </a:prstGeom>
        </p:spPr>
      </p:pic>
      <p:sp>
        <p:nvSpPr>
          <p:cNvPr id="10" name="TextBox 9"/>
          <p:cNvSpPr txBox="1"/>
          <p:nvPr/>
        </p:nvSpPr>
        <p:spPr>
          <a:xfrm>
            <a:off x="34930" y="1894473"/>
            <a:ext cx="9131430" cy="2631490"/>
          </a:xfrm>
          <a:prstGeom prst="rect">
            <a:avLst/>
          </a:prstGeom>
          <a:noFill/>
        </p:spPr>
        <p:txBody>
          <a:bodyPr wrap="square" rtlCol="0" anchor="t">
            <a:spAutoFit/>
          </a:bodyPr>
          <a:lstStyle/>
          <a:p>
            <a:pPr marL="285750" indent="-285750">
              <a:buFont typeface="Arial" panose="020B0604020202020204" pitchFamily="34" charset="0"/>
              <a:buChar char="•"/>
            </a:pPr>
            <a:r>
              <a:rPr lang="en-US" sz="1500">
                <a:latin typeface="Arial" panose="020B0604020202020204" pitchFamily="34" charset="0"/>
                <a:cs typeface="Arial" panose="020B0604020202020204" pitchFamily="34" charset="0"/>
              </a:rPr>
              <a:t>A locked recycle bin is not permitted in a public hallway. </a:t>
            </a:r>
          </a:p>
          <a:p>
            <a:pPr marL="285750" indent="-285750">
              <a:buFont typeface="Arial" panose="020B0604020202020204" pitchFamily="34" charset="0"/>
              <a:buChar char="•"/>
            </a:pPr>
            <a:r>
              <a:rPr lang="en-US" sz="1500">
                <a:latin typeface="Arial" panose="020B0604020202020204" pitchFamily="34" charset="0"/>
                <a:cs typeface="Arial" panose="020B0604020202020204" pitchFamily="34" charset="0"/>
              </a:rPr>
              <a:t>Units are to secure locked recycle bins behind at least one keyed door.</a:t>
            </a:r>
          </a:p>
          <a:p>
            <a:pPr marL="742950" lvl="1" indent="-285750">
              <a:buFont typeface="Arial" panose="020B0604020202020204" pitchFamily="34" charset="0"/>
              <a:buChar char="•"/>
            </a:pPr>
            <a:r>
              <a:rPr lang="en-US" sz="1500">
                <a:latin typeface="Arial" panose="020B0604020202020204" pitchFamily="34" charset="0"/>
                <a:cs typeface="Arial" panose="020B0604020202020204" pitchFamily="34" charset="0"/>
              </a:rPr>
              <a:t>If this is not possible, access to the bin is to be monitored until it is locked in the business area.</a:t>
            </a:r>
          </a:p>
          <a:p>
            <a:pPr marL="285750" indent="-285750">
              <a:buFont typeface="Arial" panose="020B0604020202020204" pitchFamily="34" charset="0"/>
              <a:buChar char="•"/>
            </a:pPr>
            <a:r>
              <a:rPr lang="en-US" sz="1500">
                <a:latin typeface="Arial" panose="020B0604020202020204" pitchFamily="34" charset="0"/>
                <a:cs typeface="Arial" panose="020B0604020202020204" pitchFamily="34" charset="0"/>
              </a:rPr>
              <a:t>All confidential information is to either be disposed of in a shredding machine or in a locked recycling bin. </a:t>
            </a:r>
          </a:p>
          <a:p>
            <a:pPr marL="285750" indent="-285750">
              <a:buFont typeface="Arial" panose="020B0604020202020204" pitchFamily="34" charset="0"/>
              <a:buChar char="•"/>
            </a:pPr>
            <a:endParaRPr lang="en-US" sz="15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b="1">
                <a:latin typeface="Arial" panose="020B0604020202020204" pitchFamily="34" charset="0"/>
                <a:cs typeface="Arial" panose="020B0604020202020204" pitchFamily="34" charset="0"/>
              </a:rPr>
              <a:t>UNT Denton Specific:</a:t>
            </a:r>
          </a:p>
          <a:p>
            <a:pPr marL="742950" lvl="1" indent="-285750">
              <a:buFont typeface="Arial" panose="020B0604020202020204" pitchFamily="34" charset="0"/>
              <a:buChar char="•"/>
            </a:pPr>
            <a:r>
              <a:rPr lang="en-US" sz="1500">
                <a:latin typeface="Arial" panose="020B0604020202020204" pitchFamily="34" charset="0"/>
                <a:cs typeface="Arial" panose="020B0604020202020204" pitchFamily="34" charset="0"/>
              </a:rPr>
              <a:t>If there is an abundance of records, you can request pickup by UNT Recycling Services.</a:t>
            </a:r>
          </a:p>
          <a:p>
            <a:pPr marL="742950" lvl="1" indent="-285750">
              <a:buFont typeface="Arial" panose="020B0604020202020204" pitchFamily="34" charset="0"/>
              <a:buChar char="•"/>
            </a:pPr>
            <a:r>
              <a:rPr lang="en-US" sz="1500">
                <a:latin typeface="Arial" panose="020B0604020202020204" pitchFamily="34" charset="0"/>
                <a:cs typeface="Arial" panose="020B0604020202020204" pitchFamily="34" charset="0"/>
              </a:rPr>
              <a:t>Confidential records being picked up should be labeled.</a:t>
            </a:r>
          </a:p>
          <a:p>
            <a:pPr marL="742950" lvl="1" indent="-285750">
              <a:buFont typeface="Arial" panose="020B0604020202020204" pitchFamily="34" charset="0"/>
              <a:buChar char="•"/>
            </a:pPr>
            <a:r>
              <a:rPr lang="en-US" sz="1500">
                <a:latin typeface="Arial" panose="020B0604020202020204" pitchFamily="34" charset="0"/>
                <a:cs typeface="Arial" panose="020B0604020202020204" pitchFamily="34" charset="0"/>
              </a:rPr>
              <a:t>To make a request contact Work Control at 940-565-2700</a:t>
            </a:r>
          </a:p>
          <a:p>
            <a:pPr marL="285750" indent="-285750">
              <a:buFont typeface="Arial" panose="020B0604020202020204" pitchFamily="34" charset="0"/>
              <a:buChar char="•"/>
            </a:pPr>
            <a:endParaRPr lang="en-US" sz="15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506" y="674822"/>
            <a:ext cx="1056417" cy="979339"/>
          </a:xfrm>
          <a:prstGeom prst="rect">
            <a:avLst/>
          </a:prstGeom>
        </p:spPr>
      </p:pic>
    </p:spTree>
    <p:extLst>
      <p:ext uri="{BB962C8B-B14F-4D97-AF65-F5344CB8AC3E}">
        <p14:creationId xmlns:p14="http://schemas.microsoft.com/office/powerpoint/2010/main" val="199835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950"/>
            <a:ext cx="9144000" cy="685800"/>
          </a:xfrm>
        </p:spPr>
        <p:txBody>
          <a:bodyPr>
            <a:noAutofit/>
          </a:bodyPr>
          <a:lstStyle/>
          <a:p>
            <a:pPr lvl="0" algn="ctr" fontAlgn="base">
              <a:spcAft>
                <a:spcPct val="0"/>
              </a:spcAft>
            </a:pPr>
            <a:r>
              <a:rPr lang="en-US" altLang="en-US" sz="3600" b="1" dirty="0">
                <a:latin typeface="Arial" panose="020B0604020202020204" pitchFamily="34" charset="0"/>
                <a:cs typeface="Arial" panose="020B0604020202020204" pitchFamily="34" charset="0"/>
              </a:rPr>
              <a:t>Accessing and Completing the FDL</a:t>
            </a:r>
          </a:p>
        </p:txBody>
      </p:sp>
      <p:sp>
        <p:nvSpPr>
          <p:cNvPr id="4" name="Content Placeholder 3"/>
          <p:cNvSpPr>
            <a:spLocks noGrp="1"/>
          </p:cNvSpPr>
          <p:nvPr>
            <p:ph idx="1"/>
          </p:nvPr>
        </p:nvSpPr>
        <p:spPr>
          <a:xfrm>
            <a:off x="0" y="1276530"/>
            <a:ext cx="9144000" cy="3645776"/>
          </a:xfrm>
        </p:spPr>
        <p:txBody>
          <a:bodyPr>
            <a:normAutofit/>
          </a:bodyPr>
          <a:lstStyle/>
          <a:p>
            <a:pPr>
              <a:lnSpc>
                <a:spcPct val="150000"/>
              </a:lnSpc>
            </a:pPr>
            <a:r>
              <a:rPr lang="en-US" sz="1700" dirty="0">
                <a:latin typeface="Arial" panose="020B0604020202020204" pitchFamily="34" charset="0"/>
                <a:cs typeface="Arial" panose="020B0604020202020204" pitchFamily="34" charset="0"/>
              </a:rPr>
              <a:t>Access the most current Final Disposition Log at </a:t>
            </a:r>
            <a:r>
              <a:rPr lang="en-US" sz="1700" dirty="0">
                <a:solidFill>
                  <a:prstClr val="black"/>
                </a:solidFill>
                <a:latin typeface="Arial" panose="020B0604020202020204" pitchFamily="34" charset="0"/>
                <a:cs typeface="Arial" panose="020B0604020202020204" pitchFamily="34" charset="0"/>
                <a:hlinkClick r:id="rId3"/>
              </a:rPr>
              <a:t>https://records.unt.edu/fdl/forms</a:t>
            </a:r>
            <a:endParaRPr lang="en-US" sz="1700" dirty="0">
              <a:solidFill>
                <a:prstClr val="black"/>
              </a:solidFill>
              <a:latin typeface="Arial" panose="020B0604020202020204" pitchFamily="34" charset="0"/>
              <a:cs typeface="Arial" panose="020B0604020202020204" pitchFamily="34" charset="0"/>
            </a:endParaRPr>
          </a:p>
          <a:p>
            <a:pPr>
              <a:lnSpc>
                <a:spcPct val="150000"/>
              </a:lnSpc>
            </a:pPr>
            <a:r>
              <a:rPr lang="en-US" sz="1700" dirty="0">
                <a:latin typeface="Arial" panose="020B0604020202020204" pitchFamily="34" charset="0"/>
                <a:cs typeface="Arial" panose="020B0604020202020204" pitchFamily="34" charset="0"/>
              </a:rPr>
              <a:t> There is a staff FDL and a faculty FDL. </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Note: the faculty FDL is only a template, you will still need to add information to the document</a:t>
            </a:r>
          </a:p>
          <a:p>
            <a:pPr lvl="1">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defTabSz="914400">
              <a:lnSpc>
                <a:spcPct val="100000"/>
              </a:lnSpc>
              <a:spcBef>
                <a:spcPts val="0"/>
              </a:spcBef>
            </a:pPr>
            <a:r>
              <a:rPr lang="en-US" sz="1700" dirty="0">
                <a:solidFill>
                  <a:prstClr val="black"/>
                </a:solidFill>
                <a:latin typeface="Arial" panose="020B0604020202020204" pitchFamily="34" charset="0"/>
                <a:cs typeface="Arial" panose="020B0604020202020204" pitchFamily="34" charset="0"/>
              </a:rPr>
              <a:t>After the FDL is completed and signed, scan and submit it to </a:t>
            </a:r>
            <a:r>
              <a:rPr lang="en-US" sz="1700" dirty="0">
                <a:solidFill>
                  <a:prstClr val="black"/>
                </a:solidFill>
                <a:latin typeface="Arial" panose="020B0604020202020204" pitchFamily="34" charset="0"/>
                <a:cs typeface="Arial" panose="020B0604020202020204" pitchFamily="34" charset="0"/>
                <a:hlinkClick r:id="rId4"/>
              </a:rPr>
              <a:t>records@unt.edu</a:t>
            </a:r>
            <a:r>
              <a:rPr lang="en-US" sz="1700" dirty="0">
                <a:solidFill>
                  <a:prstClr val="black"/>
                </a:solidFill>
                <a:latin typeface="Arial" panose="020B0604020202020204" pitchFamily="34" charset="0"/>
                <a:cs typeface="Arial" panose="020B0604020202020204" pitchFamily="34" charset="0"/>
              </a:rPr>
              <a:t> or send it via intercampus mail to the Hurley Administration Building </a:t>
            </a:r>
            <a:r>
              <a:rPr lang="en-US" sz="1700">
                <a:solidFill>
                  <a:prstClr val="black"/>
                </a:solidFill>
                <a:latin typeface="Arial" panose="020B0604020202020204" pitchFamily="34" charset="0"/>
                <a:cs typeface="Arial" panose="020B0604020202020204" pitchFamily="34" charset="0"/>
              </a:rPr>
              <a:t>Suite 320F</a:t>
            </a:r>
            <a:endParaRPr lang="en-US" sz="1700" dirty="0">
              <a:solidFill>
                <a:prstClr val="black"/>
              </a:solidFill>
              <a:latin typeface="Arial" panose="020B0604020202020204" pitchFamily="34" charset="0"/>
              <a:cs typeface="Arial" panose="020B0604020202020204" pitchFamily="34" charset="0"/>
            </a:endParaRPr>
          </a:p>
          <a:p>
            <a:pPr marL="0" lvl="0" indent="0" defTabSz="914400">
              <a:lnSpc>
                <a:spcPct val="100000"/>
              </a:lnSpc>
              <a:spcBef>
                <a:spcPts val="0"/>
              </a:spcBef>
              <a:buNone/>
            </a:pPr>
            <a:endParaRPr lang="en-US" sz="1700" dirty="0">
              <a:solidFill>
                <a:prstClr val="black"/>
              </a:solidFill>
              <a:latin typeface="Arial" panose="020B0604020202020204" pitchFamily="34" charset="0"/>
              <a:cs typeface="Arial" panose="020B0604020202020204" pitchFamily="34" charset="0"/>
            </a:endParaRPr>
          </a:p>
          <a:p>
            <a:pPr defTabSz="914400">
              <a:lnSpc>
                <a:spcPct val="100000"/>
              </a:lnSpc>
              <a:spcBef>
                <a:spcPts val="0"/>
              </a:spcBef>
            </a:pPr>
            <a:r>
              <a:rPr lang="en-US" sz="1700" dirty="0">
                <a:solidFill>
                  <a:prstClr val="black"/>
                </a:solidFill>
                <a:latin typeface="Arial" panose="020B0604020202020204" pitchFamily="34" charset="0"/>
                <a:cs typeface="Arial" panose="020B0604020202020204" pitchFamily="34" charset="0"/>
              </a:rPr>
              <a:t>The FDL is then reviewed by the Institutional Records Management Office. </a:t>
            </a:r>
          </a:p>
          <a:p>
            <a:pPr marL="285750" lvl="0" indent="-285750" defTabSz="914400">
              <a:lnSpc>
                <a:spcPct val="100000"/>
              </a:lnSpc>
              <a:spcBef>
                <a:spcPts val="0"/>
              </a:spcBef>
            </a:pPr>
            <a:endParaRPr lang="en-US" sz="1800" dirty="0">
              <a:solidFill>
                <a:prstClr val="black"/>
              </a:solidFill>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342900" lvl="1" indent="0">
              <a:buNone/>
            </a:pPr>
            <a:endParaRPr lang="en-US" sz="1400"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285750" indent="-285750"/>
            <a:endParaRPr lang="en-US" sz="1800"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31</a:t>
            </a:fld>
            <a:endParaRPr lang="en-US" dirty="0">
              <a:solidFill>
                <a:prstClr val="white"/>
              </a:solidFill>
            </a:endParaRPr>
          </a:p>
        </p:txBody>
      </p:sp>
    </p:spTree>
    <p:extLst>
      <p:ext uri="{BB962C8B-B14F-4D97-AF65-F5344CB8AC3E}">
        <p14:creationId xmlns:p14="http://schemas.microsoft.com/office/powerpoint/2010/main" val="1274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32</a:t>
            </a:fld>
            <a:endParaRPr lang="en-US" dirty="0">
              <a:solidFill>
                <a:prstClr val="white"/>
              </a:solidFill>
            </a:endParaRPr>
          </a:p>
        </p:txBody>
      </p:sp>
      <p:sp>
        <p:nvSpPr>
          <p:cNvPr id="4" name="TextBox 3"/>
          <p:cNvSpPr txBox="1"/>
          <p:nvPr/>
        </p:nvSpPr>
        <p:spPr>
          <a:xfrm>
            <a:off x="0" y="57150"/>
            <a:ext cx="9149255"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Approval Process for the Final Disposition Log (FDL)</a:t>
            </a:r>
          </a:p>
        </p:txBody>
      </p:sp>
      <p:sp>
        <p:nvSpPr>
          <p:cNvPr id="5" name="TextBox 4"/>
          <p:cNvSpPr txBox="1"/>
          <p:nvPr/>
        </p:nvSpPr>
        <p:spPr>
          <a:xfrm>
            <a:off x="0" y="1962234"/>
            <a:ext cx="6700345" cy="317009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Note: For archival records, please wait for the FDL approval from the Institutional Records Management Office before contacting the University Archives for submission.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When submitting the FDL…</a:t>
            </a:r>
          </a:p>
          <a:p>
            <a:pPr marL="742950" lvl="1"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Keep in mind, the approved FDL is a record copy for the Office of </a:t>
            </a:r>
          </a:p>
          <a:p>
            <a:pPr lvl="1"/>
            <a:r>
              <a:rPr lang="en-US" sz="1400" dirty="0">
                <a:latin typeface="Arial" panose="020B0604020202020204" pitchFamily="34" charset="0"/>
                <a:cs typeface="Arial" panose="020B0604020202020204" pitchFamily="34" charset="0"/>
              </a:rPr>
              <a:t>      Institutional Records Management. </a:t>
            </a:r>
          </a:p>
          <a:p>
            <a:pPr marL="742950" lvl="1"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Handwritten submissions will not be approved</a:t>
            </a:r>
          </a:p>
          <a:p>
            <a:pPr marL="742950" lvl="1"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Must be legible; scanned FDLs must be absent of blurred content</a:t>
            </a:r>
          </a:p>
          <a:p>
            <a:pPr marL="742950" lvl="1"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Signatures must be clear and attestation box must be checked</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3333" t="21627" r="9524" b="13278"/>
          <a:stretch/>
        </p:blipFill>
        <p:spPr>
          <a:xfrm>
            <a:off x="6566697" y="1924647"/>
            <a:ext cx="2451299" cy="2751390"/>
          </a:xfrm>
          <a:prstGeom prst="rect">
            <a:avLst/>
          </a:prstGeom>
        </p:spPr>
      </p:pic>
      <p:sp>
        <p:nvSpPr>
          <p:cNvPr id="7" name="TextBox 6"/>
          <p:cNvSpPr txBox="1"/>
          <p:nvPr/>
        </p:nvSpPr>
        <p:spPr>
          <a:xfrm>
            <a:off x="-5255" y="880244"/>
            <a:ext cx="9067800" cy="1231106"/>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If more information is needed, the FDL will not be approved and it will require review, revision and resubmission. </a:t>
            </a:r>
          </a:p>
          <a:p>
            <a:pPr marL="742950" lvl="1" indent="-285750">
              <a:buFont typeface="Wingdings" panose="05000000000000000000" pitchFamily="2" charset="2"/>
              <a:buChar char="§"/>
            </a:pPr>
            <a:r>
              <a:rPr lang="en-US" sz="1400" dirty="0">
                <a:solidFill>
                  <a:prstClr val="black"/>
                </a:solidFill>
                <a:latin typeface="Arial" panose="020B0604020202020204" pitchFamily="34" charset="0"/>
                <a:cs typeface="Arial" panose="020B0604020202020204" pitchFamily="34" charset="0"/>
              </a:rPr>
              <a:t>If no errors are found, the FDL will be approved and notification will be given to your unit. </a:t>
            </a:r>
          </a:p>
          <a:p>
            <a:pPr marL="742950" lvl="1" indent="-285750">
              <a:buFont typeface="Wingdings" panose="05000000000000000000" pitchFamily="2" charset="2"/>
              <a:buChar char="§"/>
            </a:pPr>
            <a:r>
              <a:rPr lang="en-US" sz="1400" dirty="0">
                <a:solidFill>
                  <a:prstClr val="black"/>
                </a:solidFill>
                <a:latin typeface="Arial" panose="020B0604020202020204" pitchFamily="34" charset="0"/>
                <a:cs typeface="Arial" panose="020B0604020202020204" pitchFamily="34" charset="0"/>
              </a:rPr>
              <a:t>Records </a:t>
            </a:r>
            <a:r>
              <a:rPr lang="en-US" sz="1400" b="1" dirty="0">
                <a:solidFill>
                  <a:prstClr val="black"/>
                </a:solidFill>
                <a:latin typeface="Arial" panose="020B0604020202020204" pitchFamily="34" charset="0"/>
                <a:cs typeface="Arial" panose="020B0604020202020204" pitchFamily="34" charset="0"/>
              </a:rPr>
              <a:t>CANNOT </a:t>
            </a:r>
            <a:r>
              <a:rPr lang="en-US" sz="1400" dirty="0">
                <a:solidFill>
                  <a:prstClr val="black"/>
                </a:solidFill>
                <a:latin typeface="Arial" panose="020B0604020202020204" pitchFamily="34" charset="0"/>
                <a:cs typeface="Arial" panose="020B0604020202020204" pitchFamily="34" charset="0"/>
              </a:rPr>
              <a:t>be disposed until you get an approval from our office. </a:t>
            </a:r>
          </a:p>
          <a:p>
            <a:pPr lvl="1"/>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45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33</a:t>
            </a:fld>
            <a:endParaRPr lang="en-US" dirty="0">
              <a:solidFill>
                <a:prstClr val="white"/>
              </a:solidFill>
            </a:endParaRPr>
          </a:p>
        </p:txBody>
      </p:sp>
      <p:sp>
        <p:nvSpPr>
          <p:cNvPr id="4" name="Rectangle 3"/>
          <p:cNvSpPr/>
          <p:nvPr/>
        </p:nvSpPr>
        <p:spPr>
          <a:xfrm>
            <a:off x="0" y="835483"/>
            <a:ext cx="9144000" cy="3554819"/>
          </a:xfrm>
          <a:prstGeom prst="rect">
            <a:avLst/>
          </a:prstGeom>
        </p:spPr>
        <p:txBody>
          <a:bodyPr wrap="square">
            <a:spAutoFit/>
          </a:bodyPr>
          <a:lstStyle/>
          <a:p>
            <a:pPr marL="285750" indent="-285750">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A university record may not be destroyed if any litigation, claim, negotiation, audit, open records request, administrative review, or other action involving the records is initiated before the expiration of the retention period for the records series in the approved Records Retention Schedule. </a:t>
            </a:r>
          </a:p>
          <a:p>
            <a:pPr marL="285750" indent="-285750">
              <a:buFont typeface="Arial" panose="020B0604020202020204" pitchFamily="34" charset="0"/>
              <a:buChar char="•"/>
            </a:pPr>
            <a:endParaRPr lang="en-US" sz="15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Its destruction shall not occur until the completion of the action and the resolution of all issues that arise from it.</a:t>
            </a:r>
          </a:p>
          <a:p>
            <a:pPr marL="285750" indent="-285750">
              <a:buFont typeface="Arial" panose="020B0604020202020204" pitchFamily="34" charset="0"/>
              <a:buChar char="•"/>
            </a:pPr>
            <a:endParaRPr lang="en-US" sz="15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Once the Office of General Counsel (OGC) notifies you that records are needed for litigation, DO NOT DESTROY ANY RECORDS, including those that have expired.</a:t>
            </a:r>
          </a:p>
          <a:p>
            <a:pPr marL="742950" lvl="1" indent="-285750">
              <a:buFont typeface="Wingdings" panose="05000000000000000000" pitchFamily="2" charset="2"/>
              <a:buChar char="§"/>
            </a:pPr>
            <a:r>
              <a:rPr lang="en-US" sz="1300" dirty="0">
                <a:solidFill>
                  <a:prstClr val="black"/>
                </a:solidFill>
                <a:latin typeface="Arial" panose="020B0604020202020204" pitchFamily="34" charset="0"/>
                <a:cs typeface="Arial" panose="020B0604020202020204" pitchFamily="34" charset="0"/>
              </a:rPr>
              <a:t>You could face criminal penalties.</a:t>
            </a:r>
          </a:p>
          <a:p>
            <a:pPr marL="742950" lvl="1" indent="-285750">
              <a:buFont typeface="Wingdings" panose="05000000000000000000" pitchFamily="2" charset="2"/>
              <a:buChar char="§"/>
            </a:pPr>
            <a:r>
              <a:rPr lang="en-US" sz="1300" dirty="0">
                <a:solidFill>
                  <a:prstClr val="black"/>
                </a:solidFill>
                <a:latin typeface="Arial" panose="020B0604020202020204" pitchFamily="34" charset="0"/>
                <a:cs typeface="Arial" panose="020B0604020202020204" pitchFamily="34" charset="0"/>
              </a:rPr>
              <a:t>Courts would assume that the records contained information favorable to the plaintiff. </a:t>
            </a:r>
          </a:p>
          <a:p>
            <a:pPr marL="742950" lvl="1" indent="-285750">
              <a:buFont typeface="Wingdings" panose="05000000000000000000" pitchFamily="2" charset="2"/>
              <a:buChar char="§"/>
            </a:pPr>
            <a:endParaRPr lang="en-US" sz="1500" dirty="0">
              <a:solidFill>
                <a:schemeClr val="tx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If you receive a Public Information Request, please quickly forward it publicinformation@untsystem.edu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If you have any questions please contact the OGC the Public Information Coordinator at 940.565.2717</a:t>
            </a:r>
          </a:p>
        </p:txBody>
      </p:sp>
      <p:sp>
        <p:nvSpPr>
          <p:cNvPr id="5" name="TextBox 4"/>
          <p:cNvSpPr txBox="1"/>
          <p:nvPr/>
        </p:nvSpPr>
        <p:spPr>
          <a:xfrm>
            <a:off x="0" y="81239"/>
            <a:ext cx="914400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Legal Holds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81239"/>
            <a:ext cx="686335" cy="592536"/>
          </a:xfrm>
          <a:prstGeom prst="rect">
            <a:avLst/>
          </a:prstGeom>
        </p:spPr>
      </p:pic>
    </p:spTree>
    <p:extLst>
      <p:ext uri="{BB962C8B-B14F-4D97-AF65-F5344CB8AC3E}">
        <p14:creationId xmlns:p14="http://schemas.microsoft.com/office/powerpoint/2010/main" val="289817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34</a:t>
            </a:fld>
            <a:endParaRPr lang="en-US" dirty="0">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350"/>
            <a:ext cx="9144000" cy="3663509"/>
          </a:xfrm>
          <a:prstGeom prst="rect">
            <a:avLst/>
          </a:prstGeom>
        </p:spPr>
      </p:pic>
    </p:spTree>
    <p:extLst>
      <p:ext uri="{BB962C8B-B14F-4D97-AF65-F5344CB8AC3E}">
        <p14:creationId xmlns:p14="http://schemas.microsoft.com/office/powerpoint/2010/main" val="34653619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35</a:t>
            </a:fld>
            <a:endParaRPr lang="en-US" dirty="0">
              <a:solidFill>
                <a:prstClr val="white"/>
              </a:solidFill>
            </a:endParaRPr>
          </a:p>
        </p:txBody>
      </p:sp>
      <p:sp>
        <p:nvSpPr>
          <p:cNvPr id="5" name="TextBox 4"/>
          <p:cNvSpPr txBox="1"/>
          <p:nvPr/>
        </p:nvSpPr>
        <p:spPr>
          <a:xfrm rot="5400000">
            <a:off x="6487805" y="2086846"/>
            <a:ext cx="4525564"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Final Disposition Log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9" y="-7061"/>
            <a:ext cx="7588743" cy="4712411"/>
          </a:xfrm>
          <a:prstGeom prst="rect">
            <a:avLst/>
          </a:prstGeom>
        </p:spPr>
      </p:pic>
    </p:spTree>
    <p:extLst>
      <p:ext uri="{BB962C8B-B14F-4D97-AF65-F5344CB8AC3E}">
        <p14:creationId xmlns:p14="http://schemas.microsoft.com/office/powerpoint/2010/main" val="102895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990" t="7649" r="1246" b="-1"/>
          <a:stretch/>
        </p:blipFill>
        <p:spPr>
          <a:xfrm>
            <a:off x="381000" y="54139"/>
            <a:ext cx="8496300" cy="4611479"/>
          </a:xfrm>
          <a:prstGeom prst="rect">
            <a:avLst/>
          </a:prstGeom>
        </p:spPr>
      </p:pic>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36</a:t>
            </a:fld>
            <a:endParaRPr lang="en-US" dirty="0">
              <a:solidFill>
                <a:prstClr val="white"/>
              </a:solidFill>
            </a:endParaRPr>
          </a:p>
        </p:txBody>
      </p:sp>
      <p:sp>
        <p:nvSpPr>
          <p:cNvPr id="6" name="TextBox 5"/>
          <p:cNvSpPr txBox="1"/>
          <p:nvPr/>
        </p:nvSpPr>
        <p:spPr>
          <a:xfrm>
            <a:off x="0" y="8238"/>
            <a:ext cx="91440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Final Disposition Log</a:t>
            </a:r>
          </a:p>
        </p:txBody>
      </p:sp>
    </p:spTree>
    <p:extLst>
      <p:ext uri="{BB962C8B-B14F-4D97-AF65-F5344CB8AC3E}">
        <p14:creationId xmlns:p14="http://schemas.microsoft.com/office/powerpoint/2010/main" val="268041954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37</a:t>
            </a:fld>
            <a:endParaRPr lang="en-US" dirty="0">
              <a:solidFill>
                <a:prstClr val="white"/>
              </a:solidFill>
            </a:endParaRPr>
          </a:p>
        </p:txBody>
      </p:sp>
      <p:pic>
        <p:nvPicPr>
          <p:cNvPr id="3" name="Picture 2"/>
          <p:cNvPicPr>
            <a:picLocks noChangeAspect="1"/>
          </p:cNvPicPr>
          <p:nvPr/>
        </p:nvPicPr>
        <p:blipFill rotWithShape="1">
          <a:blip r:embed="rId3"/>
          <a:srcRect t="1673" b="2930"/>
          <a:stretch/>
        </p:blipFill>
        <p:spPr>
          <a:xfrm>
            <a:off x="381000" y="0"/>
            <a:ext cx="8134350" cy="4629150"/>
          </a:xfrm>
          <a:prstGeom prst="rect">
            <a:avLst/>
          </a:prstGeom>
        </p:spPr>
      </p:pic>
    </p:spTree>
    <p:extLst>
      <p:ext uri="{BB962C8B-B14F-4D97-AF65-F5344CB8AC3E}">
        <p14:creationId xmlns:p14="http://schemas.microsoft.com/office/powerpoint/2010/main" val="1680293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38</a:t>
            </a:fld>
            <a:endParaRPr lang="en-US" dirty="0">
              <a:solidFill>
                <a:prstClr val="white"/>
              </a:solidFill>
            </a:endParaRPr>
          </a:p>
        </p:txBody>
      </p:sp>
      <p:pic>
        <p:nvPicPr>
          <p:cNvPr id="3" name="Picture 2"/>
          <p:cNvPicPr>
            <a:picLocks noChangeAspect="1"/>
          </p:cNvPicPr>
          <p:nvPr/>
        </p:nvPicPr>
        <p:blipFill>
          <a:blip r:embed="rId3"/>
          <a:stretch>
            <a:fillRect/>
          </a:stretch>
        </p:blipFill>
        <p:spPr>
          <a:xfrm>
            <a:off x="228600" y="6970"/>
            <a:ext cx="8763000" cy="4648055"/>
          </a:xfrm>
          <a:prstGeom prst="rect">
            <a:avLst/>
          </a:prstGeom>
        </p:spPr>
      </p:pic>
    </p:spTree>
    <p:extLst>
      <p:ext uri="{BB962C8B-B14F-4D97-AF65-F5344CB8AC3E}">
        <p14:creationId xmlns:p14="http://schemas.microsoft.com/office/powerpoint/2010/main" val="85837812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39</a:t>
            </a:fld>
            <a:endParaRPr lang="en-US" dirty="0">
              <a:solidFill>
                <a:prstClr val="white"/>
              </a:solidFill>
            </a:endParaRPr>
          </a:p>
        </p:txBody>
      </p:sp>
      <p:sp>
        <p:nvSpPr>
          <p:cNvPr id="2" name="TextBox 1"/>
          <p:cNvSpPr txBox="1"/>
          <p:nvPr/>
        </p:nvSpPr>
        <p:spPr>
          <a:xfrm>
            <a:off x="15766" y="2876550"/>
            <a:ext cx="9144000" cy="1600438"/>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A Records Management Plan template is available at </a:t>
            </a:r>
            <a:r>
              <a:rPr lang="en-US" sz="1700" dirty="0">
                <a:solidFill>
                  <a:schemeClr val="accent1">
                    <a:lumMod val="75000"/>
                  </a:schemeClr>
                </a:solidFill>
                <a:latin typeface="Arial" panose="020B0604020202020204" pitchFamily="34" charset="0"/>
                <a:cs typeface="Arial" panose="020B0604020202020204" pitchFamily="34" charset="0"/>
              </a:rPr>
              <a:t>records.unt.edu</a:t>
            </a:r>
            <a:r>
              <a:rPr lang="en-US" sz="1700" dirty="0">
                <a:latin typeface="Arial" panose="020B0604020202020204" pitchFamily="34" charset="0"/>
                <a:cs typeface="Arial" panose="020B0604020202020204" pitchFamily="34" charset="0"/>
              </a:rPr>
              <a:t> for your convenience.</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It is suggested that all units have a Records Management Plan (Inventory of Records)</a:t>
            </a:r>
          </a:p>
          <a:p>
            <a:pPr marL="742950" lvl="1" indent="-285750">
              <a:buFont typeface="Wingdings" panose="05000000000000000000" pitchFamily="2" charset="2"/>
              <a:buChar char="§"/>
            </a:pPr>
            <a:r>
              <a:rPr lang="en-US" sz="1500" dirty="0">
                <a:latin typeface="Arial" panose="020B0604020202020204" pitchFamily="34" charset="0"/>
                <a:cs typeface="Arial" panose="020B0604020202020204" pitchFamily="34" charset="0"/>
              </a:rPr>
              <a:t>This is a log of all the different records in your unit. </a:t>
            </a:r>
          </a:p>
          <a:p>
            <a:pPr marL="742950" lvl="1" indent="-285750">
              <a:buFont typeface="Wingdings" panose="05000000000000000000" pitchFamily="2" charset="2"/>
              <a:buChar char="§"/>
            </a:pPr>
            <a:r>
              <a:rPr lang="en-US" sz="1500" dirty="0">
                <a:latin typeface="Arial" panose="020B0604020202020204" pitchFamily="34" charset="0"/>
                <a:cs typeface="Arial" panose="020B0604020202020204" pitchFamily="34" charset="0"/>
              </a:rPr>
              <a:t>This log will assist you in determining where records fit in the Records Retention Schedule.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6" y="296541"/>
            <a:ext cx="9144000" cy="2289734"/>
          </a:xfrm>
          <a:prstGeom prst="rect">
            <a:avLst/>
          </a:prstGeom>
        </p:spPr>
      </p:pic>
    </p:spTree>
    <p:extLst>
      <p:ext uri="{BB962C8B-B14F-4D97-AF65-F5344CB8AC3E}">
        <p14:creationId xmlns:p14="http://schemas.microsoft.com/office/powerpoint/2010/main" val="360976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1023"/>
            <a:ext cx="8839200" cy="523220"/>
          </a:xfrm>
        </p:spPr>
        <p:txBody>
          <a:bodyPr>
            <a:noAutofit/>
          </a:bodyPr>
          <a:lstStyle/>
          <a:p>
            <a:pPr lvl="0" algn="ctr" fontAlgn="base">
              <a:spcAft>
                <a:spcPct val="0"/>
              </a:spcAft>
            </a:pPr>
            <a:r>
              <a:rPr lang="en-US" altLang="en-US" sz="3600" b="1">
                <a:latin typeface="Arial" panose="020B0604020202020204" pitchFamily="34" charset="0"/>
                <a:cs typeface="Arial" panose="020B0604020202020204" pitchFamily="34" charset="0"/>
              </a:rPr>
              <a:t>What is a Record?</a:t>
            </a:r>
          </a:p>
        </p:txBody>
      </p:sp>
      <p:sp>
        <p:nvSpPr>
          <p:cNvPr id="4" name="Content Placeholder 3"/>
          <p:cNvSpPr>
            <a:spLocks noGrp="1"/>
          </p:cNvSpPr>
          <p:nvPr>
            <p:ph idx="1"/>
          </p:nvPr>
        </p:nvSpPr>
        <p:spPr>
          <a:xfrm>
            <a:off x="-5021" y="1085850"/>
            <a:ext cx="9144000" cy="3543300"/>
          </a:xfrm>
        </p:spPr>
        <p:txBody>
          <a:bodyPr vert="horz" lIns="91440" tIns="45720" rIns="91440" bIns="45720" rtlCol="0" anchor="t">
            <a:normAutofit/>
          </a:bodyPr>
          <a:lstStyle/>
          <a:p>
            <a:pPr>
              <a:spcBef>
                <a:spcPts val="0"/>
              </a:spcBef>
            </a:pPr>
            <a:r>
              <a:rPr lang="en-US" altLang="en-US" sz="1600" b="1" dirty="0">
                <a:latin typeface="Arial" panose="020B0604020202020204" pitchFamily="34" charset="0"/>
                <a:cs typeface="Arial" panose="020B0604020202020204" pitchFamily="34" charset="0"/>
              </a:rPr>
              <a:t>Official Definition:</a:t>
            </a:r>
            <a:r>
              <a:rPr lang="en-US" altLang="en-US" sz="1600" dirty="0">
                <a:latin typeface="Arial" panose="020B0604020202020204" pitchFamily="34" charset="0"/>
                <a:cs typeface="Arial" panose="020B0604020202020204" pitchFamily="34" charset="0"/>
              </a:rPr>
              <a:t> State law defines a state government record as "any written, photographic, machine-readable, or other recorded information created or received by or on behalf of a state agency or an elected state official that documents activities in the conduct of state business or use of public </a:t>
            </a:r>
            <a:r>
              <a:rPr lang="en-US" altLang="en-US" sz="1600" dirty="0">
                <a:solidFill>
                  <a:srgbClr val="000000"/>
                </a:solidFill>
                <a:latin typeface="Arial" panose="020B0604020202020204" pitchFamily="34" charset="0"/>
                <a:cs typeface="Arial" panose="020B0604020202020204" pitchFamily="34" charset="0"/>
              </a:rPr>
              <a:t>resources. </a:t>
            </a:r>
            <a:r>
              <a:rPr lang="en-US" altLang="en-US" sz="1600" dirty="0">
                <a:solidFill>
                  <a:srgbClr val="2E75B5"/>
                </a:solidFill>
                <a:latin typeface="Arial" panose="020B0604020202020204" pitchFamily="34" charset="0"/>
                <a:cs typeface="Arial" panose="020B0604020202020204" pitchFamily="34" charset="0"/>
              </a:rPr>
              <a:t>(</a:t>
            </a:r>
            <a:r>
              <a:rPr lang="en-US" altLang="en-US" sz="1600" b="1" i="1" dirty="0">
                <a:solidFill>
                  <a:srgbClr val="2E75B5"/>
                </a:solidFill>
                <a:latin typeface="Arial" panose="020B0604020202020204" pitchFamily="34" charset="0"/>
                <a:cs typeface="Arial" panose="020B0604020202020204" pitchFamily="34" charset="0"/>
                <a:hlinkClick r:id="rId3"/>
              </a:rPr>
              <a:t>Texas Government Code</a:t>
            </a:r>
            <a:r>
              <a:rPr lang="en-US" altLang="en-US" sz="1600" b="1" dirty="0">
                <a:solidFill>
                  <a:srgbClr val="2E75B5"/>
                </a:solidFill>
                <a:latin typeface="Arial" panose="020B0604020202020204" pitchFamily="34" charset="0"/>
                <a:cs typeface="Arial" panose="020B0604020202020204" pitchFamily="34" charset="0"/>
                <a:hlinkClick r:id="rId3"/>
              </a:rPr>
              <a:t>, §441.180</a:t>
            </a:r>
            <a:r>
              <a:rPr lang="en-US" altLang="en-US" sz="1600" dirty="0">
                <a:solidFill>
                  <a:srgbClr val="2E75B5"/>
                </a:solidFill>
                <a:latin typeface="Arial" panose="020B0604020202020204" pitchFamily="34" charset="0"/>
                <a:cs typeface="Arial" panose="020B0604020202020204" pitchFamily="34" charset="0"/>
              </a:rPr>
              <a:t>) </a:t>
            </a:r>
            <a:endParaRPr lang="en-US" altLang="en-US" sz="18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endParaRPr lang="en-US" altLang="en-US" sz="1600" b="1">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US" altLang="en-US" sz="1600" b="1" dirty="0">
                <a:latin typeface="Arial" panose="020B0604020202020204" pitchFamily="34" charset="0"/>
                <a:cs typeface="Arial" panose="020B0604020202020204" pitchFamily="34" charset="0"/>
              </a:rPr>
              <a:t>Record</a:t>
            </a:r>
            <a:r>
              <a:rPr lang="en-US" altLang="en-US" sz="1600" dirty="0">
                <a:latin typeface="Arial" panose="020B0604020202020204" pitchFamily="34" charset="0"/>
                <a:cs typeface="Arial" panose="020B0604020202020204" pitchFamily="34" charset="0"/>
              </a:rPr>
              <a:t> - any document that describes the operation of a state agency, plans that it makes, official actions it takes, or information it receives.                                      </a:t>
            </a:r>
          </a:p>
          <a:p>
            <a:pPr>
              <a:lnSpc>
                <a:spcPct val="100000"/>
              </a:lnSpc>
              <a:spcBef>
                <a:spcPts val="0"/>
              </a:spcBef>
            </a:pPr>
            <a:endParaRPr lang="en-US" altLang="en-US" sz="1600">
              <a:solidFill>
                <a:srgbClr val="000000"/>
              </a:solidFill>
              <a:latin typeface="Arial" panose="020B0604020202020204" pitchFamily="34" charset="0"/>
              <a:cs typeface="Arial" panose="020B0604020202020204" pitchFamily="34" charset="0"/>
            </a:endParaRPr>
          </a:p>
          <a:p>
            <a:pPr>
              <a:lnSpc>
                <a:spcPct val="100000"/>
              </a:lnSpc>
            </a:pPr>
            <a:r>
              <a:rPr lang="en-US" altLang="en-US" sz="1600" dirty="0">
                <a:latin typeface="Arial" panose="020B0604020202020204" pitchFamily="34" charset="0"/>
                <a:cs typeface="Arial" panose="020B0604020202020204" pitchFamily="34" charset="0"/>
              </a:rPr>
              <a:t>Records can be on paper, on microforms (microfiche or microfilm), or in electronic formats (images, emails, electronic files, databases).  </a:t>
            </a:r>
            <a:r>
              <a:rPr lang="en-US" altLang="en-US" sz="1800" dirty="0">
                <a:latin typeface="Arial" panose="020B0604020202020204" pitchFamily="34" charset="0"/>
                <a:cs typeface="Arial" panose="020B0604020202020204" pitchFamily="34" charset="0"/>
              </a:rPr>
              <a:t>                </a:t>
            </a:r>
            <a:endParaRPr lang="en-US" altLang="en-US" sz="1800" dirty="0">
              <a:solidFill>
                <a:srgbClr val="1F4E79"/>
              </a:solidFill>
              <a:latin typeface="Arial" panose="020B0604020202020204" pitchFamily="34" charset="0"/>
              <a:cs typeface="Arial" panose="020B0604020202020204" pitchFamily="34" charset="0"/>
            </a:endParaRPr>
          </a:p>
          <a:p>
            <a:endParaRPr lang="en-US" altLang="en-US" sz="1800">
              <a:solidFill>
                <a:srgbClr val="000000"/>
              </a:solidFill>
              <a:latin typeface="Arial" panose="020B0604020202020204" pitchFamily="34" charset="0"/>
              <a:cs typeface="Arial" panose="020B0604020202020204" pitchFamily="34" charset="0"/>
            </a:endParaRPr>
          </a:p>
          <a:p>
            <a:endParaRPr lang="en-US" altLang="en-US">
              <a:solidFill>
                <a:srgbClr val="000000"/>
              </a:solidFill>
              <a:latin typeface="Georgia"/>
              <a:cs typeface="Arial" panose="020B0604020202020204" pitchFamily="34" charset="0"/>
            </a:endParaRPr>
          </a:p>
        </p:txBody>
      </p:sp>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4</a:t>
            </a:fld>
            <a:endParaRPr lang="en-US">
              <a:solidFill>
                <a:prstClr val="white"/>
              </a:solidFill>
            </a:endParaRPr>
          </a:p>
        </p:txBody>
      </p:sp>
      <p:pic>
        <p:nvPicPr>
          <p:cNvPr id="11" name="Picture 10" descr="trying to decide between a &lt;strong&gt;laptop&lt;/strong&gt; and another desktop and"/>
          <p:cNvPicPr>
            <a:picLocks noChangeAspect="1"/>
          </p:cNvPicPr>
          <p:nvPr/>
        </p:nvPicPr>
        <p:blipFill>
          <a:blip r:embed="rId4"/>
          <a:stretch>
            <a:fillRect/>
          </a:stretch>
        </p:blipFill>
        <p:spPr>
          <a:xfrm>
            <a:off x="7851404" y="74787"/>
            <a:ext cx="1110557" cy="941695"/>
          </a:xfrm>
          <a:prstGeom prst="rect">
            <a:avLst/>
          </a:prstGeom>
        </p:spPr>
      </p:pic>
      <p:pic>
        <p:nvPicPr>
          <p:cNvPr id="5" name="Picture 4" descr="File:&lt;strong&gt;Iphone&lt;/strong&gt; 4G-3 black screen.png - Wikipedia, the free encyclopedia"/>
          <p:cNvPicPr>
            <a:picLocks noChangeAspect="1"/>
          </p:cNvPicPr>
          <p:nvPr/>
        </p:nvPicPr>
        <p:blipFill>
          <a:blip r:embed="rId5"/>
          <a:stretch>
            <a:fillRect/>
          </a:stretch>
        </p:blipFill>
        <p:spPr>
          <a:xfrm>
            <a:off x="114341" y="74787"/>
            <a:ext cx="956897" cy="797098"/>
          </a:xfrm>
          <a:prstGeom prst="rect">
            <a:avLst/>
          </a:prstGeom>
        </p:spPr>
      </p:pic>
      <p:pic>
        <p:nvPicPr>
          <p:cNvPr id="12" name="Picture 11" descr="Description &lt;strong&gt;Film&lt;/strong&gt; strip.jpg"/>
          <p:cNvPicPr>
            <a:picLocks noChangeAspect="1"/>
          </p:cNvPicPr>
          <p:nvPr/>
        </p:nvPicPr>
        <p:blipFill>
          <a:blip r:embed="rId6"/>
          <a:stretch>
            <a:fillRect/>
          </a:stretch>
        </p:blipFill>
        <p:spPr>
          <a:xfrm>
            <a:off x="5469303" y="3706385"/>
            <a:ext cx="1038498" cy="778188"/>
          </a:xfrm>
          <a:prstGeom prst="rect">
            <a:avLst/>
          </a:prstGeom>
        </p:spPr>
      </p:pic>
      <p:pic>
        <p:nvPicPr>
          <p:cNvPr id="8" name="Picture 5" descr="File:&lt;strong&gt;Microfiche&lt;/strong&gt; card.JPG - Wikimedia Commons"/>
          <p:cNvPicPr>
            <a:picLocks noChangeAspect="1"/>
          </p:cNvPicPr>
          <p:nvPr/>
        </p:nvPicPr>
        <p:blipFill>
          <a:blip r:embed="rId7"/>
          <a:stretch>
            <a:fillRect/>
          </a:stretch>
        </p:blipFill>
        <p:spPr>
          <a:xfrm>
            <a:off x="2973388" y="3742709"/>
            <a:ext cx="1018691" cy="719754"/>
          </a:xfrm>
          <a:prstGeom prst="rect">
            <a:avLst/>
          </a:prstGeom>
        </p:spPr>
      </p:pic>
      <p:pic>
        <p:nvPicPr>
          <p:cNvPr id="10" name="Picture 11" descr="Description &lt;strong&gt;Film&lt;/strong&gt; strip.jpg"/>
          <p:cNvPicPr>
            <a:picLocks noChangeAspect="1"/>
          </p:cNvPicPr>
          <p:nvPr/>
        </p:nvPicPr>
        <p:blipFill>
          <a:blip r:embed="rId6"/>
          <a:stretch>
            <a:fillRect/>
          </a:stretch>
        </p:blipFill>
        <p:spPr>
          <a:xfrm>
            <a:off x="5469303" y="3706385"/>
            <a:ext cx="1038498" cy="778188"/>
          </a:xfrm>
          <a:prstGeom prst="rect">
            <a:avLst/>
          </a:prstGeom>
        </p:spPr>
      </p:pic>
      <p:pic>
        <p:nvPicPr>
          <p:cNvPr id="13" name="Picture 12" descr="File:&lt;strong&gt;Sticky Notes&lt;/strong&gt; in different colors.jpg - Wikimedia Commons"/>
          <p:cNvPicPr>
            <a:picLocks noChangeAspect="1"/>
          </p:cNvPicPr>
          <p:nvPr/>
        </p:nvPicPr>
        <p:blipFill>
          <a:blip r:embed="rId8"/>
          <a:stretch>
            <a:fillRect/>
          </a:stretch>
        </p:blipFill>
        <p:spPr>
          <a:xfrm>
            <a:off x="114300" y="3698496"/>
            <a:ext cx="1174671" cy="879854"/>
          </a:xfrm>
          <a:prstGeom prst="rect">
            <a:avLst/>
          </a:prstGeom>
        </p:spPr>
      </p:pic>
      <p:pic>
        <p:nvPicPr>
          <p:cNvPr id="14" name="Picture 13" descr="Pen &amp; Paper | Flickr - Photo Sharing!"/>
          <p:cNvPicPr>
            <a:picLocks noChangeAspect="1"/>
          </p:cNvPicPr>
          <p:nvPr/>
        </p:nvPicPr>
        <p:blipFill>
          <a:blip r:embed="rId9"/>
          <a:stretch>
            <a:fillRect/>
          </a:stretch>
        </p:blipFill>
        <p:spPr>
          <a:xfrm>
            <a:off x="7998641" y="3623263"/>
            <a:ext cx="958034" cy="958262"/>
          </a:xfrm>
          <a:prstGeom prst="rect">
            <a:avLst/>
          </a:prstGeom>
        </p:spPr>
      </p:pic>
    </p:spTree>
    <p:extLst>
      <p:ext uri="{BB962C8B-B14F-4D97-AF65-F5344CB8AC3E}">
        <p14:creationId xmlns:p14="http://schemas.microsoft.com/office/powerpoint/2010/main" val="63211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8B2D6-ED33-4DD3-A282-6988220C2F0C}" type="slidenum">
              <a:rPr lang="en-US" smtClean="0">
                <a:solidFill>
                  <a:prstClr val="white"/>
                </a:solidFill>
              </a:rPr>
              <a:pPr/>
              <a:t>40</a:t>
            </a:fld>
            <a:endParaRPr lang="en-US" dirty="0">
              <a:solidFill>
                <a:prstClr val="white"/>
              </a:solidFill>
            </a:endParaRPr>
          </a:p>
        </p:txBody>
      </p:sp>
      <p:sp>
        <p:nvSpPr>
          <p:cNvPr id="4" name="TextBox 3"/>
          <p:cNvSpPr txBox="1"/>
          <p:nvPr/>
        </p:nvSpPr>
        <p:spPr>
          <a:xfrm>
            <a:off x="-18393" y="20419"/>
            <a:ext cx="91440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Document Types (</a:t>
            </a:r>
            <a:r>
              <a:rPr lang="en-US" sz="3600" dirty="0" err="1">
                <a:latin typeface="Arial" panose="020B0604020202020204" pitchFamily="34" charset="0"/>
                <a:cs typeface="Arial" panose="020B0604020202020204" pitchFamily="34" charset="0"/>
              </a:rPr>
              <a:t>DocTypes</a:t>
            </a:r>
            <a:r>
              <a:rPr lang="en-US" sz="3600" dirty="0">
                <a:latin typeface="Arial" panose="020B0604020202020204" pitchFamily="34" charset="0"/>
                <a:cs typeface="Arial" panose="020B0604020202020204" pitchFamily="34" charset="0"/>
              </a:rPr>
              <a:t>)</a:t>
            </a:r>
          </a:p>
        </p:txBody>
      </p:sp>
      <p:sp>
        <p:nvSpPr>
          <p:cNvPr id="5" name="TextBox 4"/>
          <p:cNvSpPr txBox="1"/>
          <p:nvPr/>
        </p:nvSpPr>
        <p:spPr>
          <a:xfrm>
            <a:off x="0" y="666750"/>
            <a:ext cx="4648200"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 </a:t>
            </a:r>
            <a:r>
              <a:rPr lang="en-US" sz="1600" dirty="0" err="1">
                <a:latin typeface="Arial" panose="020B0604020202020204" pitchFamily="34" charset="0"/>
                <a:cs typeface="Arial" panose="020B0604020202020204" pitchFamily="34" charset="0"/>
              </a:rPr>
              <a:t>DocType</a:t>
            </a:r>
            <a:r>
              <a:rPr lang="en-US" sz="1600" dirty="0">
                <a:latin typeface="Arial" panose="020B0604020202020204" pitchFamily="34" charset="0"/>
                <a:cs typeface="Arial" panose="020B0604020202020204" pitchFamily="34" charset="0"/>
              </a:rPr>
              <a:t> is a record with a retention period in accordance with the RRS. A </a:t>
            </a:r>
            <a:r>
              <a:rPr lang="en-US" sz="1600" dirty="0" err="1">
                <a:latin typeface="Arial" panose="020B0604020202020204" pitchFamily="34" charset="0"/>
                <a:cs typeface="Arial" panose="020B0604020202020204" pitchFamily="34" charset="0"/>
              </a:rPr>
              <a:t>DocType</a:t>
            </a:r>
            <a:r>
              <a:rPr lang="en-US" sz="1600" dirty="0">
                <a:latin typeface="Arial" panose="020B0604020202020204" pitchFamily="34" charset="0"/>
                <a:cs typeface="Arial" panose="020B0604020202020204" pitchFamily="34" charset="0"/>
              </a:rPr>
              <a:t> is used to identify a name of a record that is most useful to a unit and the unit’s function.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Units seeking to move their records to Perceptive Content Software will need DocTypes approved by the Institutional Records Management office prior to migrating records.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request </a:t>
            </a:r>
            <a:r>
              <a:rPr lang="en-US" sz="1600" dirty="0" err="1">
                <a:latin typeface="Arial" panose="020B0604020202020204" pitchFamily="34" charset="0"/>
                <a:cs typeface="Arial" panose="020B0604020202020204" pitchFamily="34" charset="0"/>
              </a:rPr>
              <a:t>DocType</a:t>
            </a:r>
            <a:r>
              <a:rPr lang="en-US" sz="1600" dirty="0">
                <a:latin typeface="Arial" panose="020B0604020202020204" pitchFamily="34" charset="0"/>
                <a:cs typeface="Arial" panose="020B0604020202020204" pitchFamily="34" charset="0"/>
              </a:rPr>
              <a:t> approval, email </a:t>
            </a:r>
            <a:r>
              <a:rPr lang="en-US" sz="1600" dirty="0">
                <a:latin typeface="Arial" panose="020B0604020202020204" pitchFamily="34" charset="0"/>
                <a:cs typeface="Arial" panose="020B0604020202020204" pitchFamily="34" charset="0"/>
                <a:hlinkClick r:id="rId3"/>
              </a:rPr>
              <a:t>records@unt.edu</a:t>
            </a:r>
            <a:r>
              <a:rPr lang="en-US" sz="1600" dirty="0">
                <a:latin typeface="Arial" panose="020B0604020202020204" pitchFamily="34" charset="0"/>
                <a:cs typeface="Arial" panose="020B0604020202020204" pitchFamily="34" charset="0"/>
              </a:rPr>
              <a:t> with the subject line “</a:t>
            </a:r>
            <a:r>
              <a:rPr lang="en-US" sz="1600" dirty="0" err="1">
                <a:latin typeface="Arial" panose="020B0604020202020204" pitchFamily="34" charset="0"/>
                <a:cs typeface="Arial" panose="020B0604020202020204" pitchFamily="34" charset="0"/>
              </a:rPr>
              <a:t>DocType</a:t>
            </a:r>
            <a:r>
              <a:rPr lang="en-US" sz="1600" dirty="0">
                <a:latin typeface="Arial" panose="020B0604020202020204" pitchFamily="34" charset="0"/>
                <a:cs typeface="Arial" panose="020B0604020202020204" pitchFamily="34" charset="0"/>
              </a:rPr>
              <a:t> Request” stating your name and the name of your unit.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971550"/>
            <a:ext cx="4000500" cy="2667000"/>
          </a:xfrm>
          <a:prstGeom prst="rect">
            <a:avLst/>
          </a:prstGeom>
        </p:spPr>
      </p:pic>
    </p:spTree>
    <p:extLst>
      <p:ext uri="{BB962C8B-B14F-4D97-AF65-F5344CB8AC3E}">
        <p14:creationId xmlns:p14="http://schemas.microsoft.com/office/powerpoint/2010/main" val="125574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17" y="285750"/>
            <a:ext cx="9144000" cy="933447"/>
          </a:xfrm>
        </p:spPr>
        <p:txBody>
          <a:bodyPr>
            <a:normAutofit fontScale="90000"/>
          </a:bodyPr>
          <a:lstStyle/>
          <a:p>
            <a:r>
              <a:rPr lang="en-US" sz="3100" b="1" dirty="0">
                <a:latin typeface="Arial" panose="020B0604020202020204" pitchFamily="34" charset="0"/>
                <a:cs typeface="Arial" panose="020B0604020202020204" pitchFamily="34" charset="0"/>
              </a:rPr>
              <a:t>Want to Know More?</a:t>
            </a:r>
            <a:br>
              <a:rPr lang="en-US" sz="31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Visit our website at Records.unt.edu or contact </a:t>
            </a:r>
            <a:r>
              <a:rPr lang="en-US" sz="3100" b="1" dirty="0"/>
              <a:t>  </a:t>
            </a:r>
            <a:br>
              <a:rPr lang="en-US" dirty="0"/>
            </a:br>
            <a:endParaRPr lang="en-US" dirty="0"/>
          </a:p>
        </p:txBody>
      </p:sp>
      <p:sp>
        <p:nvSpPr>
          <p:cNvPr id="3" name="Content Placeholder 2"/>
          <p:cNvSpPr>
            <a:spLocks noGrp="1"/>
          </p:cNvSpPr>
          <p:nvPr>
            <p:ph sz="half" idx="1"/>
          </p:nvPr>
        </p:nvSpPr>
        <p:spPr>
          <a:xfrm>
            <a:off x="152400" y="1396104"/>
            <a:ext cx="4487917" cy="3276600"/>
          </a:xfrm>
        </p:spPr>
        <p:txBody>
          <a:bodyPr>
            <a:normAutofit/>
          </a:bodyPr>
          <a:lstStyle/>
          <a:p>
            <a:r>
              <a:rPr lang="en-US" sz="2300" b="1" dirty="0">
                <a:latin typeface="Arial" panose="020B0604020202020204" pitchFamily="34" charset="0"/>
                <a:cs typeface="Arial" panose="020B0604020202020204" pitchFamily="34" charset="0"/>
              </a:rPr>
              <a:t>Kari Gerner</a:t>
            </a:r>
          </a:p>
          <a:p>
            <a:r>
              <a:rPr lang="en-US" sz="2300" b="1" dirty="0">
                <a:latin typeface="Arial" panose="020B0604020202020204" pitchFamily="34" charset="0"/>
                <a:cs typeface="Arial" panose="020B0604020202020204" pitchFamily="34" charset="0"/>
              </a:rPr>
              <a:t>Records Compliance Officer</a:t>
            </a:r>
          </a:p>
          <a:p>
            <a:r>
              <a:rPr lang="en-US" sz="2300" b="1" dirty="0">
                <a:latin typeface="Arial" panose="020B0604020202020204" pitchFamily="34" charset="0"/>
                <a:cs typeface="Arial" panose="020B0604020202020204" pitchFamily="34" charset="0"/>
              </a:rPr>
              <a:t>940-565-4171</a:t>
            </a:r>
          </a:p>
          <a:p>
            <a:r>
              <a:rPr lang="en-US" sz="2300" dirty="0">
                <a:latin typeface="Arial" panose="020B0604020202020204" pitchFamily="34" charset="0"/>
                <a:cs typeface="Arial" panose="020B0604020202020204" pitchFamily="34" charset="0"/>
                <a:hlinkClick r:id="rId3"/>
              </a:rPr>
              <a:t>Kari.Gerner@unt.edu</a:t>
            </a:r>
            <a:endParaRPr lang="en-US" sz="2300" dirty="0">
              <a:latin typeface="Arial" panose="020B0604020202020204" pitchFamily="34" charset="0"/>
              <a:cs typeface="Arial" panose="020B0604020202020204" pitchFamily="34" charset="0"/>
            </a:endParaRPr>
          </a:p>
          <a:p>
            <a:endParaRPr lang="en-US" sz="2300" dirty="0">
              <a:latin typeface="Arial" panose="020B0604020202020204" pitchFamily="34" charset="0"/>
              <a:cs typeface="Arial" panose="020B0604020202020204" pitchFamily="34" charset="0"/>
            </a:endParaRPr>
          </a:p>
          <a:p>
            <a:endParaRPr lang="en-US" sz="1600" u="sng" dirty="0">
              <a:solidFill>
                <a:schemeClr val="tx2">
                  <a:lumMod val="50000"/>
                </a:schemeClr>
              </a:solidFill>
            </a:endParaRPr>
          </a:p>
        </p:txBody>
      </p:sp>
      <p:sp>
        <p:nvSpPr>
          <p:cNvPr id="4" name="Content Placeholder 3"/>
          <p:cNvSpPr>
            <a:spLocks noGrp="1"/>
          </p:cNvSpPr>
          <p:nvPr>
            <p:ph sz="half" idx="2"/>
          </p:nvPr>
        </p:nvSpPr>
        <p:spPr>
          <a:xfrm>
            <a:off x="4654550" y="1396104"/>
            <a:ext cx="4503683" cy="3276600"/>
          </a:xfrm>
        </p:spPr>
        <p:txBody>
          <a:bodyPr>
            <a:normAutofit/>
          </a:bodyPr>
          <a:lstStyle/>
          <a:p>
            <a:endParaRPr lang="en-US" sz="2900" b="1" dirty="0">
              <a:latin typeface="Arial" panose="020B0604020202020204" pitchFamily="34" charset="0"/>
              <a:cs typeface="Arial" panose="020B0604020202020204" pitchFamily="34" charset="0"/>
            </a:endParaRPr>
          </a:p>
          <a:p>
            <a:endParaRPr lang="en-US" dirty="0"/>
          </a:p>
          <a:p>
            <a:endParaRPr lang="en-US" sz="2100" dirty="0"/>
          </a:p>
          <a:p>
            <a:pPr marL="0" indent="0">
              <a:buNone/>
            </a:pPr>
            <a:r>
              <a:rPr lang="en-US" dirty="0"/>
              <a:t>								</a:t>
            </a:r>
          </a:p>
        </p:txBody>
      </p:sp>
      <p:sp>
        <p:nvSpPr>
          <p:cNvPr id="5" name="Slide Number Placeholder 4"/>
          <p:cNvSpPr>
            <a:spLocks noGrp="1"/>
          </p:cNvSpPr>
          <p:nvPr>
            <p:ph type="sldNum" sz="quarter" idx="12"/>
          </p:nvPr>
        </p:nvSpPr>
        <p:spPr/>
        <p:txBody>
          <a:bodyPr/>
          <a:lstStyle/>
          <a:p>
            <a:fld id="{D508B2D6-ED33-4DD3-A282-6988220C2F0C}" type="slidenum">
              <a:rPr lang="en-US" smtClean="0">
                <a:solidFill>
                  <a:prstClr val="white"/>
                </a:solidFill>
              </a:rPr>
              <a:pPr/>
              <a:t>41</a:t>
            </a:fld>
            <a:endParaRPr lang="en-US" dirty="0">
              <a:solidFill>
                <a:prstClr val="white"/>
              </a:solidFill>
            </a:endParaRPr>
          </a:p>
        </p:txBody>
      </p:sp>
    </p:spTree>
    <p:extLst>
      <p:ext uri="{BB962C8B-B14F-4D97-AF65-F5344CB8AC3E}">
        <p14:creationId xmlns:p14="http://schemas.microsoft.com/office/powerpoint/2010/main" val="4258562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29"/>
            <a:ext cx="9144000" cy="994172"/>
          </a:xfrm>
        </p:spPr>
        <p:txBody>
          <a:bodyPr>
            <a:noAutofit/>
          </a:bodyPr>
          <a:lstStyle/>
          <a:p>
            <a:pPr algn="ctr"/>
            <a:r>
              <a:rPr lang="en-US" sz="3600" b="1" dirty="0">
                <a:latin typeface="Arial" panose="020B0604020202020204" pitchFamily="34" charset="0"/>
                <a:cs typeface="Arial" panose="020B0604020202020204" pitchFamily="34" charset="0"/>
              </a:rPr>
              <a:t>Why do we “manage” our Records?</a:t>
            </a:r>
          </a:p>
        </p:txBody>
      </p:sp>
      <p:sp>
        <p:nvSpPr>
          <p:cNvPr id="3" name="Content Placeholder 2"/>
          <p:cNvSpPr>
            <a:spLocks noGrp="1"/>
          </p:cNvSpPr>
          <p:nvPr>
            <p:ph idx="1"/>
          </p:nvPr>
        </p:nvSpPr>
        <p:spPr>
          <a:xfrm>
            <a:off x="0" y="1123950"/>
            <a:ext cx="9144000" cy="3508773"/>
          </a:xfrm>
        </p:spPr>
        <p:txBody>
          <a:bodyPr>
            <a:normAutofit/>
          </a:bodyPr>
          <a:lstStyle/>
          <a:p>
            <a:r>
              <a:rPr lang="en-US" sz="2000" dirty="0">
                <a:latin typeface="Arial" panose="020B0604020202020204" pitchFamily="34" charset="0"/>
                <a:cs typeface="Arial" panose="020B0604020202020204" pitchFamily="34" charset="0"/>
              </a:rPr>
              <a:t>Space</a:t>
            </a:r>
          </a:p>
          <a:p>
            <a:r>
              <a:rPr lang="en-US" sz="2000" dirty="0">
                <a:latin typeface="Arial" panose="020B0604020202020204" pitchFamily="34" charset="0"/>
                <a:cs typeface="Arial" panose="020B0604020202020204" pitchFamily="34" charset="0"/>
              </a:rPr>
              <a:t>Business Continuity (Emergency Preparedness)</a:t>
            </a:r>
          </a:p>
          <a:p>
            <a:r>
              <a:rPr lang="en-US" sz="2000" dirty="0">
                <a:latin typeface="Arial" panose="020B0604020202020204" pitchFamily="34" charset="0"/>
                <a:cs typeface="Arial" panose="020B0604020202020204" pitchFamily="34" charset="0"/>
              </a:rPr>
              <a:t>Operations</a:t>
            </a:r>
          </a:p>
          <a:p>
            <a:r>
              <a:rPr lang="en-US" sz="2000" dirty="0">
                <a:latin typeface="Arial" panose="020B0604020202020204" pitchFamily="34" charset="0"/>
                <a:cs typeface="Arial" panose="020B0604020202020204" pitchFamily="34" charset="0"/>
              </a:rPr>
              <a:t>Legal Compliance</a:t>
            </a:r>
          </a:p>
        </p:txBody>
      </p:sp>
      <p:sp>
        <p:nvSpPr>
          <p:cNvPr id="5" name="Slide Number Placeholder 4"/>
          <p:cNvSpPr>
            <a:spLocks noGrp="1"/>
          </p:cNvSpPr>
          <p:nvPr>
            <p:ph type="sldNum" sz="quarter" idx="12"/>
          </p:nvPr>
        </p:nvSpPr>
        <p:spPr/>
        <p:txBody>
          <a:bodyPr/>
          <a:lstStyle/>
          <a:p>
            <a:fld id="{D508B2D6-ED33-4DD3-A282-6988220C2F0C}" type="slidenum">
              <a:rPr lang="en-US" smtClean="0">
                <a:solidFill>
                  <a:prstClr val="white"/>
                </a:solidFill>
              </a:rPr>
              <a:pPr/>
              <a:t>5</a:t>
            </a:fld>
            <a:endParaRPr lang="en-US" dirty="0">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524" y="1733550"/>
            <a:ext cx="1818075" cy="1916036"/>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2746337"/>
            <a:ext cx="1948462" cy="1461347"/>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1868224"/>
            <a:ext cx="1524000" cy="1151861"/>
          </a:xfrm>
          <a:prstGeom prst="ellipse">
            <a:avLst/>
          </a:prstGeom>
          <a:ln>
            <a:noFill/>
          </a:ln>
          <a:effectLst>
            <a:softEdge rad="112500"/>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1319" y="3181350"/>
            <a:ext cx="1600200" cy="12001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0486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08B2D6-ED33-4DD3-A282-6988220C2F0C}" type="slidenum">
              <a:rPr lang="en-US" smtClean="0">
                <a:solidFill>
                  <a:prstClr val="white"/>
                </a:solidFill>
              </a:rPr>
              <a:pPr/>
              <a:t>6</a:t>
            </a:fld>
            <a:endParaRPr lang="en-US" dirty="0">
              <a:solidFill>
                <a:prstClr val="white"/>
              </a:solidFill>
            </a:endParaRPr>
          </a:p>
        </p:txBody>
      </p:sp>
      <p:sp>
        <p:nvSpPr>
          <p:cNvPr id="7" name="TextBox 6"/>
          <p:cNvSpPr txBox="1"/>
          <p:nvPr/>
        </p:nvSpPr>
        <p:spPr>
          <a:xfrm>
            <a:off x="-14503" y="133350"/>
            <a:ext cx="914400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Record Copies vs. Convenience Copies</a:t>
            </a:r>
          </a:p>
        </p:txBody>
      </p:sp>
      <p:sp>
        <p:nvSpPr>
          <p:cNvPr id="6" name="TextBox 5"/>
          <p:cNvSpPr txBox="1"/>
          <p:nvPr/>
        </p:nvSpPr>
        <p:spPr>
          <a:xfrm>
            <a:off x="-14503" y="895350"/>
            <a:ext cx="9144000" cy="4370427"/>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A </a:t>
            </a:r>
            <a:r>
              <a:rPr lang="en-US" sz="1700" b="1" dirty="0">
                <a:latin typeface="Arial" panose="020B0604020202020204" pitchFamily="34" charset="0"/>
                <a:cs typeface="Arial" panose="020B0604020202020204" pitchFamily="34" charset="0"/>
              </a:rPr>
              <a:t>Record Copy </a:t>
            </a:r>
            <a:r>
              <a:rPr lang="en-US" sz="1700" dirty="0">
                <a:latin typeface="Arial" panose="020B0604020202020204" pitchFamily="34" charset="0"/>
                <a:cs typeface="Arial" panose="020B0604020202020204" pitchFamily="34" charset="0"/>
              </a:rPr>
              <a:t>is the document kept on file as an original or official record for the total retention period. </a:t>
            </a:r>
          </a:p>
          <a:p>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A </a:t>
            </a:r>
            <a:r>
              <a:rPr lang="en-US" sz="1700" b="1" dirty="0">
                <a:latin typeface="Arial" panose="020B0604020202020204" pitchFamily="34" charset="0"/>
                <a:cs typeface="Arial" panose="020B0604020202020204" pitchFamily="34" charset="0"/>
              </a:rPr>
              <a:t>Convenience copy </a:t>
            </a:r>
            <a:r>
              <a:rPr lang="en-US" sz="1700" dirty="0">
                <a:latin typeface="Arial" panose="020B0604020202020204" pitchFamily="34" charset="0"/>
                <a:cs typeface="Arial" panose="020B0604020202020204" pitchFamily="34" charset="0"/>
              </a:rPr>
              <a:t>is a duplicate of a record copy used for reference purposes. </a:t>
            </a:r>
          </a:p>
          <a:p>
            <a:pPr marL="742950" lvl="1" indent="-285750">
              <a:buFont typeface="Wingdings" panose="05000000000000000000" pitchFamily="2" charset="2"/>
              <a:buChar char="§"/>
            </a:pPr>
            <a:r>
              <a:rPr lang="en-US" sz="1500" dirty="0">
                <a:latin typeface="Arial" panose="020B0604020202020204" pitchFamily="34" charset="0"/>
                <a:cs typeface="Arial" panose="020B0604020202020204" pitchFamily="34" charset="0"/>
              </a:rPr>
              <a:t>Care must be taken in determining if duplicate records are indeed convenience copies.  It is possible for the same document to be present in two or more units of the institution and all are record copies if they serve a different function in each unit. </a:t>
            </a:r>
          </a:p>
          <a:p>
            <a:pPr marL="742950" lvl="1" indent="-285750">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b="1" dirty="0">
                <a:latin typeface="Arial" panose="020B0604020202020204" pitchFamily="34" charset="0"/>
                <a:cs typeface="Arial" panose="020B0604020202020204" pitchFamily="34" charset="0"/>
              </a:rPr>
              <a:t>Note</a:t>
            </a:r>
            <a:r>
              <a:rPr lang="en-US" sz="1700" dirty="0">
                <a:latin typeface="Arial" panose="020B0604020202020204" pitchFamily="34" charset="0"/>
                <a:cs typeface="Arial" panose="020B0604020202020204" pitchFamily="34" charset="0"/>
              </a:rPr>
              <a:t>: When the official copy of a record is disposed/destroyed, ALL convenience copies should also be disposed. </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If all convenience copies are not disposed/destroyed, the remaining copies become the official records copy. </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In legal proceedings, audits, administrative reviews, etc. – copies can be used as an official record.</a:t>
            </a:r>
          </a:p>
          <a:p>
            <a:pPr lvl="1"/>
            <a:endParaRPr lang="en-US" sz="1600" dirty="0">
              <a:latin typeface="Calibri Light" panose="020F0302020204030204" pitchFamily="34" charset="0"/>
            </a:endParaRPr>
          </a:p>
          <a:p>
            <a:endParaRPr lang="en-US" sz="1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0718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986"/>
            <a:ext cx="7886700" cy="994172"/>
          </a:xfrm>
        </p:spPr>
        <p:txBody>
          <a:bodyPr>
            <a:normAutofit/>
          </a:bodyPr>
          <a:lstStyle/>
          <a:p>
            <a:pPr algn="ctr"/>
            <a:r>
              <a:rPr lang="en-US" sz="3600" b="1" dirty="0">
                <a:latin typeface="Arial" panose="020B0604020202020204" pitchFamily="34" charset="0"/>
                <a:cs typeface="Arial" panose="020B0604020202020204" pitchFamily="34" charset="0"/>
              </a:rPr>
              <a:t>Which one is the original?</a:t>
            </a:r>
          </a:p>
        </p:txBody>
      </p:sp>
      <p:pic>
        <p:nvPicPr>
          <p:cNvPr id="6" name="Content Placeholder 5"/>
          <p:cNvPicPr>
            <a:picLocks noGrp="1" noChangeAspect="1"/>
          </p:cNvPicPr>
          <p:nvPr>
            <p:ph idx="1"/>
          </p:nvPr>
        </p:nvPicPr>
        <p:blipFill>
          <a:blip r:embed="rId3"/>
          <a:stretch>
            <a:fillRect/>
          </a:stretch>
        </p:blipFill>
        <p:spPr>
          <a:xfrm>
            <a:off x="914400" y="1123950"/>
            <a:ext cx="2743200" cy="3505687"/>
          </a:xfrm>
          <a:prstGeom prst="rect">
            <a:avLst/>
          </a:prstGeom>
        </p:spPr>
      </p:pic>
      <p:sp>
        <p:nvSpPr>
          <p:cNvPr id="5" name="Slide Number Placeholder 4"/>
          <p:cNvSpPr>
            <a:spLocks noGrp="1"/>
          </p:cNvSpPr>
          <p:nvPr>
            <p:ph type="sldNum" sz="quarter" idx="12"/>
          </p:nvPr>
        </p:nvSpPr>
        <p:spPr/>
        <p:txBody>
          <a:bodyPr/>
          <a:lstStyle/>
          <a:p>
            <a:fld id="{D508B2D6-ED33-4DD3-A282-6988220C2F0C}" type="slidenum">
              <a:rPr lang="en-US" smtClean="0">
                <a:solidFill>
                  <a:prstClr val="white"/>
                </a:solidFill>
              </a:rPr>
              <a:pPr/>
              <a:t>7</a:t>
            </a:fld>
            <a:endParaRPr lang="en-US" dirty="0">
              <a:solidFill>
                <a:prstClr val="white"/>
              </a:solidFill>
            </a:endParaRPr>
          </a:p>
        </p:txBody>
      </p:sp>
      <p:sp>
        <p:nvSpPr>
          <p:cNvPr id="7" name="TextBox 6"/>
          <p:cNvSpPr txBox="1"/>
          <p:nvPr/>
        </p:nvSpPr>
        <p:spPr>
          <a:xfrm>
            <a:off x="1716911" y="783456"/>
            <a:ext cx="1138178"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Scanned</a:t>
            </a:r>
          </a:p>
        </p:txBody>
      </p:sp>
      <p:pic>
        <p:nvPicPr>
          <p:cNvPr id="8" name="Content Placeholder 5"/>
          <p:cNvPicPr>
            <a:picLocks noChangeAspect="1"/>
          </p:cNvPicPr>
          <p:nvPr/>
        </p:nvPicPr>
        <p:blipFill>
          <a:blip r:embed="rId3"/>
          <a:stretch>
            <a:fillRect/>
          </a:stretch>
        </p:blipFill>
        <p:spPr>
          <a:xfrm>
            <a:off x="5544831" y="1103881"/>
            <a:ext cx="2743199" cy="3505686"/>
          </a:xfrm>
          <a:prstGeom prst="rect">
            <a:avLst/>
          </a:prstGeom>
        </p:spPr>
      </p:pic>
      <p:sp>
        <p:nvSpPr>
          <p:cNvPr id="9" name="TextBox 8"/>
          <p:cNvSpPr txBox="1"/>
          <p:nvPr/>
        </p:nvSpPr>
        <p:spPr>
          <a:xfrm>
            <a:off x="6394967" y="781288"/>
            <a:ext cx="1042929"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Paper</a:t>
            </a:r>
          </a:p>
        </p:txBody>
      </p:sp>
    </p:spTree>
    <p:extLst>
      <p:ext uri="{BB962C8B-B14F-4D97-AF65-F5344CB8AC3E}">
        <p14:creationId xmlns:p14="http://schemas.microsoft.com/office/powerpoint/2010/main" val="4226036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946" y="0"/>
            <a:ext cx="7886700" cy="829866"/>
          </a:xfrm>
        </p:spPr>
        <p:txBody>
          <a:bodyPr>
            <a:normAutofit/>
          </a:bodyPr>
          <a:lstStyle/>
          <a:p>
            <a:pPr algn="ctr"/>
            <a:r>
              <a:rPr lang="en-US" sz="3600" b="1" dirty="0">
                <a:latin typeface="Arial" panose="020B0604020202020204" pitchFamily="34" charset="0"/>
                <a:cs typeface="Arial" panose="020B0604020202020204" pitchFamily="34" charset="0"/>
              </a:rPr>
              <a:t>Which one is the original?</a:t>
            </a:r>
            <a:endParaRPr lang="en-US" sz="3600" dirty="0"/>
          </a:p>
        </p:txBody>
      </p:sp>
      <p:sp>
        <p:nvSpPr>
          <p:cNvPr id="3" name="Content Placeholder 2"/>
          <p:cNvSpPr>
            <a:spLocks noGrp="1"/>
          </p:cNvSpPr>
          <p:nvPr>
            <p:ph idx="1"/>
          </p:nvPr>
        </p:nvSpPr>
        <p:spPr>
          <a:xfrm>
            <a:off x="20594" y="1047750"/>
            <a:ext cx="9123405" cy="3598874"/>
          </a:xfrm>
        </p:spPr>
        <p:txBody>
          <a:bodyPr/>
          <a:lstStyle/>
          <a:p>
            <a:endParaRPr lang="en-US" dirty="0"/>
          </a:p>
          <a:p>
            <a:endParaRPr lang="en-US" dirty="0"/>
          </a:p>
        </p:txBody>
      </p:sp>
      <p:sp>
        <p:nvSpPr>
          <p:cNvPr id="5" name="Slide Number Placeholder 4"/>
          <p:cNvSpPr>
            <a:spLocks noGrp="1"/>
          </p:cNvSpPr>
          <p:nvPr>
            <p:ph type="sldNum" sz="quarter" idx="12"/>
          </p:nvPr>
        </p:nvSpPr>
        <p:spPr/>
        <p:txBody>
          <a:bodyPr/>
          <a:lstStyle/>
          <a:p>
            <a:fld id="{D508B2D6-ED33-4DD3-A282-6988220C2F0C}" type="slidenum">
              <a:rPr lang="en-US" smtClean="0">
                <a:solidFill>
                  <a:prstClr val="white"/>
                </a:solidFill>
              </a:rPr>
              <a:pPr/>
              <a:t>8</a:t>
            </a:fld>
            <a:endParaRPr lang="en-US" dirty="0">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027540"/>
            <a:ext cx="2895600" cy="3316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036523"/>
            <a:ext cx="2782072" cy="3296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0610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08B2D6-ED33-4DD3-A282-6988220C2F0C}" type="slidenum">
              <a:rPr lang="en-US" smtClean="0">
                <a:solidFill>
                  <a:prstClr val="white"/>
                </a:solidFill>
              </a:rPr>
              <a:pPr/>
              <a:t>9</a:t>
            </a:fld>
            <a:endParaRPr lang="en-US" dirty="0">
              <a:solidFill>
                <a:prstClr val="white"/>
              </a:solidFill>
            </a:endParaRPr>
          </a:p>
        </p:txBody>
      </p:sp>
      <p:sp>
        <p:nvSpPr>
          <p:cNvPr id="6" name="Content Placeholder 5"/>
          <p:cNvSpPr>
            <a:spLocks noGrp="1"/>
          </p:cNvSpPr>
          <p:nvPr>
            <p:ph idx="1"/>
          </p:nvPr>
        </p:nvSpPr>
        <p:spPr>
          <a:xfrm>
            <a:off x="628650" y="1369219"/>
            <a:ext cx="7886700" cy="964880"/>
          </a:xfrm>
          <a:prstGeom prst="rect">
            <a:avLst/>
          </a:prstGeom>
        </p:spPr>
        <p:txBody>
          <a:bodyPr wrap="square">
            <a:spAutoFit/>
          </a:bodyPr>
          <a:lstStyle/>
          <a:p>
            <a:pPr marL="0" indent="0">
              <a:buNone/>
            </a:pPr>
            <a:r>
              <a:rPr lang="en-US" dirty="0">
                <a:latin typeface="Arial" panose="020B0604020202020204" pitchFamily="34" charset="0"/>
                <a:cs typeface="Arial" panose="020B0604020202020204" pitchFamily="34" charset="0"/>
              </a:rPr>
              <a:t>You have a form in which persons make request(s). The person completes this document and your unit inputs the information in your electronic system. </a:t>
            </a:r>
          </a:p>
        </p:txBody>
      </p:sp>
      <p:sp>
        <p:nvSpPr>
          <p:cNvPr id="8" name="Title 1"/>
          <p:cNvSpPr>
            <a:spLocks noGrp="1"/>
          </p:cNvSpPr>
          <p:nvPr>
            <p:ph type="title"/>
          </p:nvPr>
        </p:nvSpPr>
        <p:spPr>
          <a:xfrm>
            <a:off x="638946" y="0"/>
            <a:ext cx="7886700" cy="829866"/>
          </a:xfrm>
        </p:spPr>
        <p:txBody>
          <a:bodyPr>
            <a:normAutofit/>
          </a:bodyPr>
          <a:lstStyle/>
          <a:p>
            <a:pPr algn="ctr"/>
            <a:r>
              <a:rPr lang="en-US" sz="3600" b="1" dirty="0">
                <a:latin typeface="Arial" panose="020B0604020202020204" pitchFamily="34" charset="0"/>
                <a:cs typeface="Arial" panose="020B0604020202020204" pitchFamily="34" charset="0"/>
              </a:rPr>
              <a:t>Which one is the original?</a:t>
            </a:r>
            <a:endParaRPr lang="en-US" sz="3600" dirty="0"/>
          </a:p>
        </p:txBody>
      </p:sp>
    </p:spTree>
    <p:extLst>
      <p:ext uri="{BB962C8B-B14F-4D97-AF65-F5344CB8AC3E}">
        <p14:creationId xmlns:p14="http://schemas.microsoft.com/office/powerpoint/2010/main" val="2518847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Full Seal Right,Footer &amp; Wordm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ll Seal Right,Footer &amp; Wordmark" id="{2222B52C-371F-49C0-970B-E7ECDC40817E}" vid="{FA90337D-74C2-4EEC-AB77-776E093A7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Full Seal Right,Footer &amp; Wordmark</Template>
  <TotalTime>34200</TotalTime>
  <Words>2824</Words>
  <Application>Microsoft Office PowerPoint</Application>
  <PresentationFormat>On-screen Show (16:9)</PresentationFormat>
  <Paragraphs>357</Paragraphs>
  <Slides>41</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Georgia</vt:lpstr>
      <vt:lpstr>Microsoft Sans Serif</vt:lpstr>
      <vt:lpstr>Wingdings</vt:lpstr>
      <vt:lpstr>Full Seal Right,Footer &amp; Wordmark</vt:lpstr>
      <vt:lpstr>         </vt:lpstr>
      <vt:lpstr>PowerPoint Presentation</vt:lpstr>
      <vt:lpstr>What is Records Management?</vt:lpstr>
      <vt:lpstr>What is a Record?</vt:lpstr>
      <vt:lpstr>Why do we “manage” our Records?</vt:lpstr>
      <vt:lpstr>PowerPoint Presentation</vt:lpstr>
      <vt:lpstr>Which one is the original?</vt:lpstr>
      <vt:lpstr>Which one is the original?</vt:lpstr>
      <vt:lpstr>Which one is the original?</vt:lpstr>
      <vt:lpstr>PowerPoint Presentation</vt:lpstr>
      <vt:lpstr>PowerPoint Presentation</vt:lpstr>
      <vt:lpstr>PowerPoint Presentation</vt:lpstr>
      <vt:lpstr>PowerPoint Presentation</vt:lpstr>
      <vt:lpstr>What is the Record Retention Schedule?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Disposition and Proper Disposal of Records</vt:lpstr>
      <vt:lpstr>PowerPoint Presentation</vt:lpstr>
      <vt:lpstr>PowerPoint Presentation</vt:lpstr>
      <vt:lpstr>Accessing and Completing the FDL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Want to Know More? Visit our website at Records.unt.edu or 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caela</dc:creator>
  <cp:lastModifiedBy>Gerner, Kari</cp:lastModifiedBy>
  <cp:revision>1814</cp:revision>
  <cp:lastPrinted>2016-02-24T23:11:24Z</cp:lastPrinted>
  <dcterms:created xsi:type="dcterms:W3CDTF">2013-02-15T00:22:36Z</dcterms:created>
  <dcterms:modified xsi:type="dcterms:W3CDTF">2023-06-13T17:03:44Z</dcterms:modified>
</cp:coreProperties>
</file>